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6" r:id="rId1"/>
    <p:sldMasterId id="2147484023" r:id="rId2"/>
  </p:sldMasterIdLst>
  <p:notesMasterIdLst>
    <p:notesMasterId r:id="rId41"/>
  </p:notesMasterIdLst>
  <p:sldIdLst>
    <p:sldId id="2147473448" r:id="rId3"/>
    <p:sldId id="2147473414" r:id="rId4"/>
    <p:sldId id="2147473449" r:id="rId5"/>
    <p:sldId id="2147473417" r:id="rId6"/>
    <p:sldId id="2147473445" r:id="rId7"/>
    <p:sldId id="2147473446" r:id="rId8"/>
    <p:sldId id="2147473447" r:id="rId9"/>
    <p:sldId id="256" r:id="rId10"/>
    <p:sldId id="289" r:id="rId11"/>
    <p:sldId id="290" r:id="rId12"/>
    <p:sldId id="291" r:id="rId13"/>
    <p:sldId id="285" r:id="rId14"/>
    <p:sldId id="292" r:id="rId15"/>
    <p:sldId id="297" r:id="rId16"/>
    <p:sldId id="315" r:id="rId17"/>
    <p:sldId id="317" r:id="rId18"/>
    <p:sldId id="318" r:id="rId19"/>
    <p:sldId id="319" r:id="rId20"/>
    <p:sldId id="320" r:id="rId21"/>
    <p:sldId id="316" r:id="rId22"/>
    <p:sldId id="299" r:id="rId23"/>
    <p:sldId id="300" r:id="rId24"/>
    <p:sldId id="301" r:id="rId25"/>
    <p:sldId id="302" r:id="rId26"/>
    <p:sldId id="303" r:id="rId27"/>
    <p:sldId id="304" r:id="rId28"/>
    <p:sldId id="305" r:id="rId29"/>
    <p:sldId id="306" r:id="rId30"/>
    <p:sldId id="309" r:id="rId31"/>
    <p:sldId id="308" r:id="rId32"/>
    <p:sldId id="307" r:id="rId33"/>
    <p:sldId id="310" r:id="rId34"/>
    <p:sldId id="311" r:id="rId35"/>
    <p:sldId id="312" r:id="rId36"/>
    <p:sldId id="313" r:id="rId37"/>
    <p:sldId id="296" r:id="rId38"/>
    <p:sldId id="314" r:id="rId39"/>
    <p:sldId id="214747345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1096" y="264"/>
      </p:cViewPr>
      <p:guideLst/>
    </p:cSldViewPr>
  </p:slideViewPr>
  <p:notesTextViewPr>
    <p:cViewPr>
      <p:scale>
        <a:sx n="1" d="1"/>
        <a:sy n="1" d="1"/>
      </p:scale>
      <p:origin x="0" y="0"/>
    </p:cViewPr>
  </p:notesTextViewPr>
  <p:sorterViewPr>
    <p:cViewPr>
      <p:scale>
        <a:sx n="100" d="100"/>
        <a:sy n="100" d="100"/>
      </p:scale>
      <p:origin x="0" y="-15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92E0A-776F-498C-A1BB-D78524C75A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512C991-A0DC-4C79-BDD9-92031AB3DABE}">
      <dgm:prSet custT="1"/>
      <dgm:spPr/>
      <dgm:t>
        <a:bodyPr/>
        <a:lstStyle/>
        <a:p>
          <a:pPr>
            <a:lnSpc>
              <a:spcPct val="100000"/>
            </a:lnSpc>
          </a:pPr>
          <a:r>
            <a:rPr lang="en-GB" sz="1800" dirty="0"/>
            <a:t>A bespoke and cutting-edge online platform that streamlines the sponsorship and compliance process with real time updates on sponsored employees.  </a:t>
          </a:r>
          <a:endParaRPr lang="en-US" sz="1800" dirty="0"/>
        </a:p>
      </dgm:t>
    </dgm:pt>
    <dgm:pt modelId="{44EAE7B4-D9A0-4F83-AAC8-EA74B33BA90D}" type="parTrans" cxnId="{3DEB29F5-259F-4CCA-8AB5-43FAF06F4628}">
      <dgm:prSet/>
      <dgm:spPr/>
      <dgm:t>
        <a:bodyPr/>
        <a:lstStyle/>
        <a:p>
          <a:endParaRPr lang="en-US"/>
        </a:p>
      </dgm:t>
    </dgm:pt>
    <dgm:pt modelId="{68C09A47-64FA-4D78-9D8A-FDE2AE426C9E}" type="sibTrans" cxnId="{3DEB29F5-259F-4CCA-8AB5-43FAF06F4628}">
      <dgm:prSet/>
      <dgm:spPr/>
      <dgm:t>
        <a:bodyPr/>
        <a:lstStyle/>
        <a:p>
          <a:endParaRPr lang="en-US"/>
        </a:p>
      </dgm:t>
    </dgm:pt>
    <dgm:pt modelId="{517EE31F-BA40-41A9-9470-B03AF9DA6000}">
      <dgm:prSet custT="1"/>
      <dgm:spPr/>
      <dgm:t>
        <a:bodyPr/>
        <a:lstStyle/>
        <a:p>
          <a:pPr>
            <a:lnSpc>
              <a:spcPct val="100000"/>
            </a:lnSpc>
          </a:pPr>
          <a:r>
            <a:rPr lang="en-GB" sz="1800" dirty="0"/>
            <a:t>This system has been vetted and demonstrated to the UKVI who have confirmed that it complies with employer’s sponsorship duties.</a:t>
          </a:r>
          <a:endParaRPr lang="en-US" sz="1800" dirty="0"/>
        </a:p>
      </dgm:t>
    </dgm:pt>
    <dgm:pt modelId="{C0EA8E7C-C218-4D28-B591-CDB7F1CAAD47}" type="parTrans" cxnId="{1ABA1795-E0A2-435C-BB1B-2B2682352271}">
      <dgm:prSet/>
      <dgm:spPr/>
      <dgm:t>
        <a:bodyPr/>
        <a:lstStyle/>
        <a:p>
          <a:endParaRPr lang="en-US"/>
        </a:p>
      </dgm:t>
    </dgm:pt>
    <dgm:pt modelId="{B4E65FA7-E49C-45F3-BA61-928AF804D230}" type="sibTrans" cxnId="{1ABA1795-E0A2-435C-BB1B-2B2682352271}">
      <dgm:prSet/>
      <dgm:spPr/>
      <dgm:t>
        <a:bodyPr/>
        <a:lstStyle/>
        <a:p>
          <a:endParaRPr lang="en-US"/>
        </a:p>
      </dgm:t>
    </dgm:pt>
    <dgm:pt modelId="{CB82394E-7145-4CE8-93A0-FE83E2297486}">
      <dgm:prSet custT="1"/>
      <dgm:spPr/>
      <dgm:t>
        <a:bodyPr/>
        <a:lstStyle/>
        <a:p>
          <a:pPr>
            <a:lnSpc>
              <a:spcPct val="100000"/>
            </a:lnSpc>
          </a:pPr>
          <a:r>
            <a:rPr lang="en-GB" sz="1800" dirty="0"/>
            <a:t>The platform ensures compliance of all five areas of sponsorship obligations and avoid any pitfalls.</a:t>
          </a:r>
          <a:endParaRPr lang="en-US" sz="1800" dirty="0"/>
        </a:p>
      </dgm:t>
    </dgm:pt>
    <dgm:pt modelId="{BA96314E-D52F-4548-8A25-9CAE66A981DC}" type="parTrans" cxnId="{2E1EBDFD-AF3E-445F-AE50-0C061A22971B}">
      <dgm:prSet/>
      <dgm:spPr/>
      <dgm:t>
        <a:bodyPr/>
        <a:lstStyle/>
        <a:p>
          <a:endParaRPr lang="en-US"/>
        </a:p>
      </dgm:t>
    </dgm:pt>
    <dgm:pt modelId="{44FC9364-1F64-4202-82E4-AF2EDAFCC757}" type="sibTrans" cxnId="{2E1EBDFD-AF3E-445F-AE50-0C061A22971B}">
      <dgm:prSet/>
      <dgm:spPr/>
      <dgm:t>
        <a:bodyPr/>
        <a:lstStyle/>
        <a:p>
          <a:endParaRPr lang="en-US"/>
        </a:p>
      </dgm:t>
    </dgm:pt>
    <dgm:pt modelId="{75BE742E-52E3-4D69-9FF9-910368A8F570}" type="pres">
      <dgm:prSet presAssocID="{8AB92E0A-776F-498C-A1BB-D78524C75A13}" presName="root" presStyleCnt="0">
        <dgm:presLayoutVars>
          <dgm:dir/>
          <dgm:resizeHandles val="exact"/>
        </dgm:presLayoutVars>
      </dgm:prSet>
      <dgm:spPr/>
    </dgm:pt>
    <dgm:pt modelId="{B14546FC-8EB8-44DB-9D1B-7A68A427524D}" type="pres">
      <dgm:prSet presAssocID="{2512C991-A0DC-4C79-BDD9-92031AB3DABE}" presName="compNode" presStyleCnt="0"/>
      <dgm:spPr/>
    </dgm:pt>
    <dgm:pt modelId="{4CDCFF9D-510A-45A1-B54C-2C44A812CF23}" type="pres">
      <dgm:prSet presAssocID="{2512C991-A0DC-4C79-BDD9-92031AB3DABE}" presName="bgRect" presStyleLbl="bgShp" presStyleIdx="0" presStyleCnt="3"/>
      <dgm:spPr/>
    </dgm:pt>
    <dgm:pt modelId="{9F44F01D-F808-4C8E-AE38-76CCA79C7A28}" type="pres">
      <dgm:prSet presAssocID="{2512C991-A0DC-4C79-BDD9-92031AB3DAB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00DCA5FC-373A-4586-9764-BBCA827DC9E3}" type="pres">
      <dgm:prSet presAssocID="{2512C991-A0DC-4C79-BDD9-92031AB3DABE}" presName="spaceRect" presStyleCnt="0"/>
      <dgm:spPr/>
    </dgm:pt>
    <dgm:pt modelId="{8B43A395-6381-49FC-AE32-30039F1AD00F}" type="pres">
      <dgm:prSet presAssocID="{2512C991-A0DC-4C79-BDD9-92031AB3DABE}" presName="parTx" presStyleLbl="revTx" presStyleIdx="0" presStyleCnt="3">
        <dgm:presLayoutVars>
          <dgm:chMax val="0"/>
          <dgm:chPref val="0"/>
        </dgm:presLayoutVars>
      </dgm:prSet>
      <dgm:spPr/>
    </dgm:pt>
    <dgm:pt modelId="{3880DFBB-45C2-4508-99FF-4073D52C9AA5}" type="pres">
      <dgm:prSet presAssocID="{68C09A47-64FA-4D78-9D8A-FDE2AE426C9E}" presName="sibTrans" presStyleCnt="0"/>
      <dgm:spPr/>
    </dgm:pt>
    <dgm:pt modelId="{23884E55-072C-4A5D-9523-830CA9DDED05}" type="pres">
      <dgm:prSet presAssocID="{517EE31F-BA40-41A9-9470-B03AF9DA6000}" presName="compNode" presStyleCnt="0"/>
      <dgm:spPr/>
    </dgm:pt>
    <dgm:pt modelId="{6AE81643-518D-4300-9672-0E49FD4E3C2D}" type="pres">
      <dgm:prSet presAssocID="{517EE31F-BA40-41A9-9470-B03AF9DA6000}" presName="bgRect" presStyleLbl="bgShp" presStyleIdx="1" presStyleCnt="3"/>
      <dgm:spPr/>
    </dgm:pt>
    <dgm:pt modelId="{B57AEA76-2D90-4595-AF83-0EA587536FDF}" type="pres">
      <dgm:prSet presAssocID="{517EE31F-BA40-41A9-9470-B03AF9DA60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959677A3-F481-4F8E-B413-F5D3FF8006C5}" type="pres">
      <dgm:prSet presAssocID="{517EE31F-BA40-41A9-9470-B03AF9DA6000}" presName="spaceRect" presStyleCnt="0"/>
      <dgm:spPr/>
    </dgm:pt>
    <dgm:pt modelId="{9D9C82C8-4521-4716-A781-AB11382A2E3B}" type="pres">
      <dgm:prSet presAssocID="{517EE31F-BA40-41A9-9470-B03AF9DA6000}" presName="parTx" presStyleLbl="revTx" presStyleIdx="1" presStyleCnt="3">
        <dgm:presLayoutVars>
          <dgm:chMax val="0"/>
          <dgm:chPref val="0"/>
        </dgm:presLayoutVars>
      </dgm:prSet>
      <dgm:spPr/>
    </dgm:pt>
    <dgm:pt modelId="{7A6E009E-2398-4635-B702-65FDE4E43BB1}" type="pres">
      <dgm:prSet presAssocID="{B4E65FA7-E49C-45F3-BA61-928AF804D230}" presName="sibTrans" presStyleCnt="0"/>
      <dgm:spPr/>
    </dgm:pt>
    <dgm:pt modelId="{9436626D-F14D-4321-A7E4-4A55AA0247B7}" type="pres">
      <dgm:prSet presAssocID="{CB82394E-7145-4CE8-93A0-FE83E2297486}" presName="compNode" presStyleCnt="0"/>
      <dgm:spPr/>
    </dgm:pt>
    <dgm:pt modelId="{431DA403-922B-4ABB-A0E6-776516DA9E39}" type="pres">
      <dgm:prSet presAssocID="{CB82394E-7145-4CE8-93A0-FE83E2297486}" presName="bgRect" presStyleLbl="bgShp" presStyleIdx="2" presStyleCnt="3"/>
      <dgm:spPr/>
    </dgm:pt>
    <dgm:pt modelId="{FDCDE44C-E925-4CC4-8330-F4E4A8773F6A}" type="pres">
      <dgm:prSet presAssocID="{CB82394E-7145-4CE8-93A0-FE83E22974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F5F3D06B-D098-4908-B2CA-43373158385D}" type="pres">
      <dgm:prSet presAssocID="{CB82394E-7145-4CE8-93A0-FE83E2297486}" presName="spaceRect" presStyleCnt="0"/>
      <dgm:spPr/>
    </dgm:pt>
    <dgm:pt modelId="{92EDD9ED-9381-4EF9-AC39-1B58D25B0B8E}" type="pres">
      <dgm:prSet presAssocID="{CB82394E-7145-4CE8-93A0-FE83E2297486}" presName="parTx" presStyleLbl="revTx" presStyleIdx="2" presStyleCnt="3">
        <dgm:presLayoutVars>
          <dgm:chMax val="0"/>
          <dgm:chPref val="0"/>
        </dgm:presLayoutVars>
      </dgm:prSet>
      <dgm:spPr/>
    </dgm:pt>
  </dgm:ptLst>
  <dgm:cxnLst>
    <dgm:cxn modelId="{CA2DD003-9C2A-46AC-B95D-5761379C8033}" type="presOf" srcId="{CB82394E-7145-4CE8-93A0-FE83E2297486}" destId="{92EDD9ED-9381-4EF9-AC39-1B58D25B0B8E}" srcOrd="0" destOrd="0" presId="urn:microsoft.com/office/officeart/2018/2/layout/IconVerticalSolidList"/>
    <dgm:cxn modelId="{9522C41D-C8B1-4A9F-A871-6D127CDA378F}" type="presOf" srcId="{8AB92E0A-776F-498C-A1BB-D78524C75A13}" destId="{75BE742E-52E3-4D69-9FF9-910368A8F570}" srcOrd="0" destOrd="0" presId="urn:microsoft.com/office/officeart/2018/2/layout/IconVerticalSolidList"/>
    <dgm:cxn modelId="{B9C6BA42-6590-406F-B85B-2A248719DCD5}" type="presOf" srcId="{2512C991-A0DC-4C79-BDD9-92031AB3DABE}" destId="{8B43A395-6381-49FC-AE32-30039F1AD00F}" srcOrd="0" destOrd="0" presId="urn:microsoft.com/office/officeart/2018/2/layout/IconVerticalSolidList"/>
    <dgm:cxn modelId="{1ABA1795-E0A2-435C-BB1B-2B2682352271}" srcId="{8AB92E0A-776F-498C-A1BB-D78524C75A13}" destId="{517EE31F-BA40-41A9-9470-B03AF9DA6000}" srcOrd="1" destOrd="0" parTransId="{C0EA8E7C-C218-4D28-B591-CDB7F1CAAD47}" sibTransId="{B4E65FA7-E49C-45F3-BA61-928AF804D230}"/>
    <dgm:cxn modelId="{21BF25B7-AF15-477B-AF6A-84565F065527}" type="presOf" srcId="{517EE31F-BA40-41A9-9470-B03AF9DA6000}" destId="{9D9C82C8-4521-4716-A781-AB11382A2E3B}" srcOrd="0" destOrd="0" presId="urn:microsoft.com/office/officeart/2018/2/layout/IconVerticalSolidList"/>
    <dgm:cxn modelId="{3DEB29F5-259F-4CCA-8AB5-43FAF06F4628}" srcId="{8AB92E0A-776F-498C-A1BB-D78524C75A13}" destId="{2512C991-A0DC-4C79-BDD9-92031AB3DABE}" srcOrd="0" destOrd="0" parTransId="{44EAE7B4-D9A0-4F83-AAC8-EA74B33BA90D}" sibTransId="{68C09A47-64FA-4D78-9D8A-FDE2AE426C9E}"/>
    <dgm:cxn modelId="{2E1EBDFD-AF3E-445F-AE50-0C061A22971B}" srcId="{8AB92E0A-776F-498C-A1BB-D78524C75A13}" destId="{CB82394E-7145-4CE8-93A0-FE83E2297486}" srcOrd="2" destOrd="0" parTransId="{BA96314E-D52F-4548-8A25-9CAE66A981DC}" sibTransId="{44FC9364-1F64-4202-82E4-AF2EDAFCC757}"/>
    <dgm:cxn modelId="{9DC0F7A6-91AD-40B4-BE98-F54C85DF0711}" type="presParOf" srcId="{75BE742E-52E3-4D69-9FF9-910368A8F570}" destId="{B14546FC-8EB8-44DB-9D1B-7A68A427524D}" srcOrd="0" destOrd="0" presId="urn:microsoft.com/office/officeart/2018/2/layout/IconVerticalSolidList"/>
    <dgm:cxn modelId="{29835F7A-58FC-4BDC-A462-7F7254A15499}" type="presParOf" srcId="{B14546FC-8EB8-44DB-9D1B-7A68A427524D}" destId="{4CDCFF9D-510A-45A1-B54C-2C44A812CF23}" srcOrd="0" destOrd="0" presId="urn:microsoft.com/office/officeart/2018/2/layout/IconVerticalSolidList"/>
    <dgm:cxn modelId="{D76252EE-86BE-49A8-97DE-6170BCF401F7}" type="presParOf" srcId="{B14546FC-8EB8-44DB-9D1B-7A68A427524D}" destId="{9F44F01D-F808-4C8E-AE38-76CCA79C7A28}" srcOrd="1" destOrd="0" presId="urn:microsoft.com/office/officeart/2018/2/layout/IconVerticalSolidList"/>
    <dgm:cxn modelId="{2E974C74-60CA-469A-A75D-8680D8CDE9A5}" type="presParOf" srcId="{B14546FC-8EB8-44DB-9D1B-7A68A427524D}" destId="{00DCA5FC-373A-4586-9764-BBCA827DC9E3}" srcOrd="2" destOrd="0" presId="urn:microsoft.com/office/officeart/2018/2/layout/IconVerticalSolidList"/>
    <dgm:cxn modelId="{F6ECC121-E692-4CE6-8500-B618E2B7EACD}" type="presParOf" srcId="{B14546FC-8EB8-44DB-9D1B-7A68A427524D}" destId="{8B43A395-6381-49FC-AE32-30039F1AD00F}" srcOrd="3" destOrd="0" presId="urn:microsoft.com/office/officeart/2018/2/layout/IconVerticalSolidList"/>
    <dgm:cxn modelId="{11791738-0744-4221-ADBC-7557707ECD08}" type="presParOf" srcId="{75BE742E-52E3-4D69-9FF9-910368A8F570}" destId="{3880DFBB-45C2-4508-99FF-4073D52C9AA5}" srcOrd="1" destOrd="0" presId="urn:microsoft.com/office/officeart/2018/2/layout/IconVerticalSolidList"/>
    <dgm:cxn modelId="{7572059E-91E2-4457-B449-D41F475B62A2}" type="presParOf" srcId="{75BE742E-52E3-4D69-9FF9-910368A8F570}" destId="{23884E55-072C-4A5D-9523-830CA9DDED05}" srcOrd="2" destOrd="0" presId="urn:microsoft.com/office/officeart/2018/2/layout/IconVerticalSolidList"/>
    <dgm:cxn modelId="{CC12B811-229C-403D-B788-F6C6DFCA28F2}" type="presParOf" srcId="{23884E55-072C-4A5D-9523-830CA9DDED05}" destId="{6AE81643-518D-4300-9672-0E49FD4E3C2D}" srcOrd="0" destOrd="0" presId="urn:microsoft.com/office/officeart/2018/2/layout/IconVerticalSolidList"/>
    <dgm:cxn modelId="{743BBDB4-E616-4558-A8BD-53A44AD2B39A}" type="presParOf" srcId="{23884E55-072C-4A5D-9523-830CA9DDED05}" destId="{B57AEA76-2D90-4595-AF83-0EA587536FDF}" srcOrd="1" destOrd="0" presId="urn:microsoft.com/office/officeart/2018/2/layout/IconVerticalSolidList"/>
    <dgm:cxn modelId="{0972C0BF-C9DA-4923-98CF-B08DCA7C6BF9}" type="presParOf" srcId="{23884E55-072C-4A5D-9523-830CA9DDED05}" destId="{959677A3-F481-4F8E-B413-F5D3FF8006C5}" srcOrd="2" destOrd="0" presId="urn:microsoft.com/office/officeart/2018/2/layout/IconVerticalSolidList"/>
    <dgm:cxn modelId="{EFB7E529-5BEA-4D3B-8384-7AEB3E2B02EB}" type="presParOf" srcId="{23884E55-072C-4A5D-9523-830CA9DDED05}" destId="{9D9C82C8-4521-4716-A781-AB11382A2E3B}" srcOrd="3" destOrd="0" presId="urn:microsoft.com/office/officeart/2018/2/layout/IconVerticalSolidList"/>
    <dgm:cxn modelId="{6626ADD9-0C9D-45DD-9AC2-EB7A9E16583A}" type="presParOf" srcId="{75BE742E-52E3-4D69-9FF9-910368A8F570}" destId="{7A6E009E-2398-4635-B702-65FDE4E43BB1}" srcOrd="3" destOrd="0" presId="urn:microsoft.com/office/officeart/2018/2/layout/IconVerticalSolidList"/>
    <dgm:cxn modelId="{FB12C3A4-45B5-4782-9F4B-B4490E8A0FC7}" type="presParOf" srcId="{75BE742E-52E3-4D69-9FF9-910368A8F570}" destId="{9436626D-F14D-4321-A7E4-4A55AA0247B7}" srcOrd="4" destOrd="0" presId="urn:microsoft.com/office/officeart/2018/2/layout/IconVerticalSolidList"/>
    <dgm:cxn modelId="{83E3C307-79A5-4C30-BCB3-DA88C1F45940}" type="presParOf" srcId="{9436626D-F14D-4321-A7E4-4A55AA0247B7}" destId="{431DA403-922B-4ABB-A0E6-776516DA9E39}" srcOrd="0" destOrd="0" presId="urn:microsoft.com/office/officeart/2018/2/layout/IconVerticalSolidList"/>
    <dgm:cxn modelId="{45177E07-6DBB-401C-9424-A67F5B4607E1}" type="presParOf" srcId="{9436626D-F14D-4321-A7E4-4A55AA0247B7}" destId="{FDCDE44C-E925-4CC4-8330-F4E4A8773F6A}" srcOrd="1" destOrd="0" presId="urn:microsoft.com/office/officeart/2018/2/layout/IconVerticalSolidList"/>
    <dgm:cxn modelId="{39DF7905-AA5C-402C-8B8D-D33F7B2B38CB}" type="presParOf" srcId="{9436626D-F14D-4321-A7E4-4A55AA0247B7}" destId="{F5F3D06B-D098-4908-B2CA-43373158385D}" srcOrd="2" destOrd="0" presId="urn:microsoft.com/office/officeart/2018/2/layout/IconVerticalSolidList"/>
    <dgm:cxn modelId="{3F640F6B-0BB3-4CAB-AB2B-460A60F8C010}" type="presParOf" srcId="{9436626D-F14D-4321-A7E4-4A55AA0247B7}" destId="{92EDD9ED-9381-4EF9-AC39-1B58D25B0B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CFF9D-510A-45A1-B54C-2C44A812CF23}">
      <dsp:nvSpPr>
        <dsp:cNvPr id="0" name=""/>
        <dsp:cNvSpPr/>
      </dsp:nvSpPr>
      <dsp:spPr>
        <a:xfrm>
          <a:off x="0" y="510"/>
          <a:ext cx="8199120" cy="1195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4F01D-F808-4C8E-AE38-76CCA79C7A28}">
      <dsp:nvSpPr>
        <dsp:cNvPr id="0" name=""/>
        <dsp:cNvSpPr/>
      </dsp:nvSpPr>
      <dsp:spPr>
        <a:xfrm>
          <a:off x="361694" y="269540"/>
          <a:ext cx="657626" cy="65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3A395-6381-49FC-AE32-30039F1AD00F}">
      <dsp:nvSpPr>
        <dsp:cNvPr id="0" name=""/>
        <dsp:cNvSpPr/>
      </dsp:nvSpPr>
      <dsp:spPr>
        <a:xfrm>
          <a:off x="1381016" y="510"/>
          <a:ext cx="6818103" cy="1195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43" tIns="126543" rIns="126543" bIns="126543" numCol="1" spcCol="1270" anchor="ctr" anchorCtr="0">
          <a:noAutofit/>
        </a:bodyPr>
        <a:lstStyle/>
        <a:p>
          <a:pPr marL="0" lvl="0" indent="0" algn="l" defTabSz="800100">
            <a:lnSpc>
              <a:spcPct val="100000"/>
            </a:lnSpc>
            <a:spcBef>
              <a:spcPct val="0"/>
            </a:spcBef>
            <a:spcAft>
              <a:spcPct val="35000"/>
            </a:spcAft>
            <a:buNone/>
          </a:pPr>
          <a:r>
            <a:rPr lang="en-GB" sz="1800" kern="1200" dirty="0"/>
            <a:t>A bespoke and cutting-edge online platform that streamlines the sponsorship and compliance process with real time updates on sponsored employees.  </a:t>
          </a:r>
          <a:endParaRPr lang="en-US" sz="1800" kern="1200" dirty="0"/>
        </a:p>
      </dsp:txBody>
      <dsp:txXfrm>
        <a:off x="1381016" y="510"/>
        <a:ext cx="6818103" cy="1195685"/>
      </dsp:txXfrm>
    </dsp:sp>
    <dsp:sp modelId="{6AE81643-518D-4300-9672-0E49FD4E3C2D}">
      <dsp:nvSpPr>
        <dsp:cNvPr id="0" name=""/>
        <dsp:cNvSpPr/>
      </dsp:nvSpPr>
      <dsp:spPr>
        <a:xfrm>
          <a:off x="0" y="1495117"/>
          <a:ext cx="8199120" cy="1195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AEA76-2D90-4595-AF83-0EA587536FDF}">
      <dsp:nvSpPr>
        <dsp:cNvPr id="0" name=""/>
        <dsp:cNvSpPr/>
      </dsp:nvSpPr>
      <dsp:spPr>
        <a:xfrm>
          <a:off x="361694" y="1764146"/>
          <a:ext cx="657626" cy="65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C82C8-4521-4716-A781-AB11382A2E3B}">
      <dsp:nvSpPr>
        <dsp:cNvPr id="0" name=""/>
        <dsp:cNvSpPr/>
      </dsp:nvSpPr>
      <dsp:spPr>
        <a:xfrm>
          <a:off x="1381016" y="1495117"/>
          <a:ext cx="6818103" cy="1195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43" tIns="126543" rIns="126543" bIns="126543" numCol="1" spcCol="1270" anchor="ctr" anchorCtr="0">
          <a:noAutofit/>
        </a:bodyPr>
        <a:lstStyle/>
        <a:p>
          <a:pPr marL="0" lvl="0" indent="0" algn="l" defTabSz="800100">
            <a:lnSpc>
              <a:spcPct val="100000"/>
            </a:lnSpc>
            <a:spcBef>
              <a:spcPct val="0"/>
            </a:spcBef>
            <a:spcAft>
              <a:spcPct val="35000"/>
            </a:spcAft>
            <a:buNone/>
          </a:pPr>
          <a:r>
            <a:rPr lang="en-GB" sz="1800" kern="1200" dirty="0"/>
            <a:t>This system has been vetted and demonstrated to the UKVI who have confirmed that it complies with employer’s sponsorship duties.</a:t>
          </a:r>
          <a:endParaRPr lang="en-US" sz="1800" kern="1200" dirty="0"/>
        </a:p>
      </dsp:txBody>
      <dsp:txXfrm>
        <a:off x="1381016" y="1495117"/>
        <a:ext cx="6818103" cy="1195685"/>
      </dsp:txXfrm>
    </dsp:sp>
    <dsp:sp modelId="{431DA403-922B-4ABB-A0E6-776516DA9E39}">
      <dsp:nvSpPr>
        <dsp:cNvPr id="0" name=""/>
        <dsp:cNvSpPr/>
      </dsp:nvSpPr>
      <dsp:spPr>
        <a:xfrm>
          <a:off x="0" y="2989723"/>
          <a:ext cx="8199120" cy="1195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DE44C-E925-4CC4-8330-F4E4A8773F6A}">
      <dsp:nvSpPr>
        <dsp:cNvPr id="0" name=""/>
        <dsp:cNvSpPr/>
      </dsp:nvSpPr>
      <dsp:spPr>
        <a:xfrm>
          <a:off x="361694" y="3258753"/>
          <a:ext cx="657626" cy="65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DD9ED-9381-4EF9-AC39-1B58D25B0B8E}">
      <dsp:nvSpPr>
        <dsp:cNvPr id="0" name=""/>
        <dsp:cNvSpPr/>
      </dsp:nvSpPr>
      <dsp:spPr>
        <a:xfrm>
          <a:off x="1381016" y="2989723"/>
          <a:ext cx="6818103" cy="1195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43" tIns="126543" rIns="126543" bIns="126543" numCol="1" spcCol="1270" anchor="ctr" anchorCtr="0">
          <a:noAutofit/>
        </a:bodyPr>
        <a:lstStyle/>
        <a:p>
          <a:pPr marL="0" lvl="0" indent="0" algn="l" defTabSz="800100">
            <a:lnSpc>
              <a:spcPct val="100000"/>
            </a:lnSpc>
            <a:spcBef>
              <a:spcPct val="0"/>
            </a:spcBef>
            <a:spcAft>
              <a:spcPct val="35000"/>
            </a:spcAft>
            <a:buNone/>
          </a:pPr>
          <a:r>
            <a:rPr lang="en-GB" sz="1800" kern="1200" dirty="0"/>
            <a:t>The platform ensures compliance of all five areas of sponsorship obligations and avoid any pitfalls.</a:t>
          </a:r>
          <a:endParaRPr lang="en-US" sz="1800" kern="1200" dirty="0"/>
        </a:p>
      </dsp:txBody>
      <dsp:txXfrm>
        <a:off x="1381016" y="2989723"/>
        <a:ext cx="6818103" cy="11956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EE883-9143-489E-82B5-26D635147E16}" type="datetimeFigureOut">
              <a:rPr lang="en-GB" smtClean="0"/>
              <a:t>04/06/2025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7A9B1-1FF0-42FF-8A7E-65C8BF4DA347}" type="slidenum">
              <a:rPr lang="en-GB" smtClean="0"/>
              <a:t>‹#›</a:t>
            </a:fld>
            <a:endParaRPr lang="en-GB"/>
          </a:p>
        </p:txBody>
      </p:sp>
    </p:spTree>
    <p:extLst>
      <p:ext uri="{BB962C8B-B14F-4D97-AF65-F5344CB8AC3E}">
        <p14:creationId xmlns:p14="http://schemas.microsoft.com/office/powerpoint/2010/main" val="52239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CEA15-4BC9-5628-EFAD-6839438B7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48E6D-3A25-F0CF-2C28-8E73E4FBC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C66A9-A132-E5BC-41CD-2C9F8377AC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08B618-2D99-D003-12D6-F81140AAF0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28A04-A90F-4056-8C75-F77BEDF2BC2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325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28A04-A90F-4056-8C75-F77BEDF2BC2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015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8A4D3-AFA0-83B1-3EB6-6C8489C40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6450C-DB9C-747C-00E2-B0200DBD1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6676F-FE1B-ABD9-BB5F-878013E241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DC23B06-AA6A-63F2-8306-52FA5DC3D7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28A04-A90F-4056-8C75-F77BEDF2BC2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529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28A04-A90F-4056-8C75-F77BEDF2BC2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3228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75A8C-B322-4816-A016-E080CE45C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F2DFC-891C-1638-2F83-C63CA3996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09FCB-BA52-EBBC-CFA6-CFC0031AF4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735750-9676-D711-D1A7-9E9A5BD061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28A04-A90F-4056-8C75-F77BEDF2BC2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443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28A04-A90F-4056-8C75-F77BEDF2BC2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639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B9D2-1ADF-11A5-C0C6-3F63AE8CA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8FD1F-6177-B89D-6A35-E3D22C6EEA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6FB34-4F01-C726-8536-417ADC3DE5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1B1295C-A9F1-5425-176C-530B4BB64D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28A04-A90F-4056-8C75-F77BEDF2BC2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508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E979C-FB0E-90E5-2497-0CF0089D3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F9EA3-E37A-F456-CBE5-F19127E4A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25C2E-4F02-B50C-2000-6D94F4640E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253A1A-D1D6-01E2-0963-FE6D94CA33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28A04-A90F-4056-8C75-F77BEDF2BC2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747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926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636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6491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71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2934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9571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2271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9538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8B6C-FB21-2768-391E-A86E28250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E23E38-544C-850C-7E1F-7F3470ECA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FE3BA-81CB-0ACA-EE8E-BFADE7A67AEE}"/>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5" name="Footer Placeholder 4">
            <a:extLst>
              <a:ext uri="{FF2B5EF4-FFF2-40B4-BE49-F238E27FC236}">
                <a16:creationId xmlns:a16="http://schemas.microsoft.com/office/drawing/2014/main" id="{DC6A3D93-A2D6-952C-17BD-8120EE9615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B6BBD95-79C6-12F8-C128-8999AD750093}"/>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159441586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308F-F5D3-8548-15CA-D38BA28F05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48AD63-B552-BF42-373A-C94139379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1535BC-98BE-5DDE-4818-7216073B1C4A}"/>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5" name="Footer Placeholder 4">
            <a:extLst>
              <a:ext uri="{FF2B5EF4-FFF2-40B4-BE49-F238E27FC236}">
                <a16:creationId xmlns:a16="http://schemas.microsoft.com/office/drawing/2014/main" id="{A06CA732-E06A-5213-C387-C16D40C1ED6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43CAD3-25E4-45DC-15B9-6E48967FA137}"/>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270729964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5F5F-842C-7791-B2A4-699E6817A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ED74B2-8D22-5ED3-6754-6A7188A9E2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D2E2C-B637-AC7A-29BE-8DABB03821D7}"/>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5" name="Footer Placeholder 4">
            <a:extLst>
              <a:ext uri="{FF2B5EF4-FFF2-40B4-BE49-F238E27FC236}">
                <a16:creationId xmlns:a16="http://schemas.microsoft.com/office/drawing/2014/main" id="{5702154A-7789-66CE-97AE-E7301BB7B3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7BF3D7E-5730-9F28-8E5F-4366DF687D7C}"/>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255548223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849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8084-9620-BA1C-74F9-F80FCF01C8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D2F477-2143-70F9-B770-76A1D6D0A6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51D52E-A877-65A2-18DA-5FEEBF1B04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C31116-0CFF-334A-4713-3BEB34ADA066}"/>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6" name="Footer Placeholder 5">
            <a:extLst>
              <a:ext uri="{FF2B5EF4-FFF2-40B4-BE49-F238E27FC236}">
                <a16:creationId xmlns:a16="http://schemas.microsoft.com/office/drawing/2014/main" id="{FBBFFCBA-948F-19B3-9504-C01A98FD373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A8CEABD-7E10-69C5-5383-08C793F64C3F}"/>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1909765368"/>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B919-2BE9-CDD5-2139-59D7570F60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E4782D-C0BB-4306-AA67-05317750D6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86DEB-3D57-17DF-098B-F2154220D8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8A5CD8-4120-903D-4CDA-30E374B71C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41180A-F71E-EEE5-234A-EC352FC98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A5256F-B08F-7A97-E08D-53C4B8E65F54}"/>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8" name="Footer Placeholder 7">
            <a:extLst>
              <a:ext uri="{FF2B5EF4-FFF2-40B4-BE49-F238E27FC236}">
                <a16:creationId xmlns:a16="http://schemas.microsoft.com/office/drawing/2014/main" id="{B1573FE6-D54F-B79B-255C-901B10D6652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07921ED-0FD3-0510-BC35-9E3A178081C0}"/>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7308934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C572-B3C3-7486-222C-5603BFC02D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5EEEF8-C8D6-17D4-96AF-E2E0EA468079}"/>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4" name="Footer Placeholder 3">
            <a:extLst>
              <a:ext uri="{FF2B5EF4-FFF2-40B4-BE49-F238E27FC236}">
                <a16:creationId xmlns:a16="http://schemas.microsoft.com/office/drawing/2014/main" id="{F39C230D-66B6-B4E9-26A2-C7AB8436D7D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AE14CA3-104A-660E-8659-088C6DF6ADE3}"/>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41123676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C4D0A-3FB9-45AA-F4F8-D158F16B979B}"/>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3" name="Footer Placeholder 2">
            <a:extLst>
              <a:ext uri="{FF2B5EF4-FFF2-40B4-BE49-F238E27FC236}">
                <a16:creationId xmlns:a16="http://schemas.microsoft.com/office/drawing/2014/main" id="{1843FFD1-1228-9468-2416-74DE24AFAB1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94D8C2-CD1D-8003-37B4-E93E71694ECC}"/>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858883468"/>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E19D-2E3B-CD08-D674-6C14398DD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C0AB20-1F18-5A4F-0A1F-8C1599692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D0B149-A7E7-6C40-7A81-152D2B2CD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8785D-F916-7C95-72E3-0953C68CB74E}"/>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6" name="Footer Placeholder 5">
            <a:extLst>
              <a:ext uri="{FF2B5EF4-FFF2-40B4-BE49-F238E27FC236}">
                <a16:creationId xmlns:a16="http://schemas.microsoft.com/office/drawing/2014/main" id="{73E690C1-03FB-12F7-A40E-BD50A88259F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E0A3CED-2923-EAEE-99BF-C09FFC35ACF0}"/>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276812102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335-C119-95A6-5E6E-C990E4898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25EF60-67AE-FA0A-10AA-055604D6A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7B7467B-FBBF-D23E-7E17-3FBF0814A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23B7C-245E-EADC-F3EA-5A91DD957920}"/>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6" name="Footer Placeholder 5">
            <a:extLst>
              <a:ext uri="{FF2B5EF4-FFF2-40B4-BE49-F238E27FC236}">
                <a16:creationId xmlns:a16="http://schemas.microsoft.com/office/drawing/2014/main" id="{A9236FFD-ED0A-6A76-20D3-9F0DBF3B1A7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93B2BFD-6E85-D46F-6CCD-AF365C8F709A}"/>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28126921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3C2E-60BB-CCC0-38ED-F8514AFC3C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D9F39A-CDB1-6F63-6490-365F79847C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15F1C-7A2D-4E4A-7881-14C155E4476B}"/>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5" name="Footer Placeholder 4">
            <a:extLst>
              <a:ext uri="{FF2B5EF4-FFF2-40B4-BE49-F238E27FC236}">
                <a16:creationId xmlns:a16="http://schemas.microsoft.com/office/drawing/2014/main" id="{75DB07AF-FAFF-159E-AF75-DCEA80CA5A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2F6556-92CD-574D-F914-3413234FEADB}"/>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271081598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87E65-B8E8-B500-C0A5-B076A0D5CB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AFA929-6C66-FD51-E2AA-4E785DBE6E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1918F8-BD7D-2A7D-0D8D-5376DF280B7D}"/>
              </a:ext>
            </a:extLst>
          </p:cNvPr>
          <p:cNvSpPr>
            <a:spLocks noGrp="1"/>
          </p:cNvSpPr>
          <p:nvPr>
            <p:ph type="dt" sz="half" idx="10"/>
          </p:nvPr>
        </p:nvSpPr>
        <p:spPr/>
        <p:txBody>
          <a:bodyPr/>
          <a:lstStyle/>
          <a:p>
            <a:fld id="{33A14A2B-0516-4110-834A-28C4A441595B}" type="datetimeFigureOut">
              <a:rPr lang="en-GB" smtClean="0"/>
              <a:t>04/06/2025</a:t>
            </a:fld>
            <a:endParaRPr lang="en-GB" dirty="0"/>
          </a:p>
        </p:txBody>
      </p:sp>
      <p:sp>
        <p:nvSpPr>
          <p:cNvPr id="5" name="Footer Placeholder 4">
            <a:extLst>
              <a:ext uri="{FF2B5EF4-FFF2-40B4-BE49-F238E27FC236}">
                <a16:creationId xmlns:a16="http://schemas.microsoft.com/office/drawing/2014/main" id="{3BD2B1CB-9933-0B8A-B778-66A45326C35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A64CADF-8769-0782-839F-4BB57BEFB6D1}"/>
              </a:ext>
            </a:extLst>
          </p:cNvPr>
          <p:cNvSpPr>
            <a:spLocks noGrp="1"/>
          </p:cNvSpPr>
          <p:nvPr>
            <p:ph type="sldNum" sz="quarter" idx="12"/>
          </p:nvPr>
        </p:nvSpPr>
        <p:spPr/>
        <p:txBody>
          <a:bodyPr/>
          <a:lstStyle/>
          <a:p>
            <a:fld id="{ACB48724-51C3-47F7-9C39-D1999C79B553}" type="slidenum">
              <a:rPr lang="en-GB" smtClean="0"/>
              <a:t>‹#›</a:t>
            </a:fld>
            <a:endParaRPr lang="en-GB" dirty="0"/>
          </a:p>
        </p:txBody>
      </p:sp>
    </p:spTree>
    <p:extLst>
      <p:ext uri="{BB962C8B-B14F-4D97-AF65-F5344CB8AC3E}">
        <p14:creationId xmlns:p14="http://schemas.microsoft.com/office/powerpoint/2010/main" val="216587841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532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478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526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18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593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253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05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2519594"/>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F9542-F3EC-CEF7-8233-4E017FB32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F8AE23-5F72-7976-2EC8-FB91AB0EE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C1BD4F-B67D-66FE-49BA-D9880F712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14A2B-0516-4110-834A-28C4A441595B}" type="datetimeFigureOut">
              <a:rPr lang="en-GB" smtClean="0"/>
              <a:t>04/06/2025</a:t>
            </a:fld>
            <a:endParaRPr lang="en-GB" dirty="0"/>
          </a:p>
        </p:txBody>
      </p:sp>
      <p:sp>
        <p:nvSpPr>
          <p:cNvPr id="5" name="Footer Placeholder 4">
            <a:extLst>
              <a:ext uri="{FF2B5EF4-FFF2-40B4-BE49-F238E27FC236}">
                <a16:creationId xmlns:a16="http://schemas.microsoft.com/office/drawing/2014/main" id="{A7687FD3-42BA-168E-3CDF-B901F8103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2B782E2-8ADD-1BB1-C3AB-86170D3F6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48724-51C3-47F7-9C39-D1999C79B553}" type="slidenum">
              <a:rPr lang="en-GB" smtClean="0"/>
              <a:t>‹#›</a:t>
            </a:fld>
            <a:endParaRPr lang="en-GB" dirty="0"/>
          </a:p>
        </p:txBody>
      </p:sp>
    </p:spTree>
    <p:extLst>
      <p:ext uri="{BB962C8B-B14F-4D97-AF65-F5344CB8AC3E}">
        <p14:creationId xmlns:p14="http://schemas.microsoft.com/office/powerpoint/2010/main" val="1482117434"/>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mailto:internationalrecruitmenteast@norfolk.gov.uk" TargetMode="External"/><Relationship Id="rId13" Type="http://schemas.openxmlformats.org/officeDocument/2006/relationships/hyperlink" Target="mailto:cminternationalrecru@warrington.gov.uk" TargetMode="External"/><Relationship Id="rId3" Type="http://schemas.openxmlformats.org/officeDocument/2006/relationships/hyperlink" Target="mailto:chelwest.nwlirsub-regional@nhs.net" TargetMode="External"/><Relationship Id="rId7" Type="http://schemas.openxmlformats.org/officeDocument/2006/relationships/hyperlink" Target="https://eur03.safelinks.protection.outlook.com/?url=https%3A%2F%2Fdocs.google.com%2Fforms%2Fd%2Fe%2F1FAIpQLSe7Rbu5kiXX5zIETbNjfTmjG22i2fR_IbLvI1XgWySSPBAb-w%2Fviewform&amp;data=05%7C02%7CJenny.Read%40dhsc.gov.uk%7C7967c6f815ac4e5a1f6e08dd10926246%7C61278c3091a84c318c1fef4de8973a1c%7C1%7C0%7C638684943080757863%7CUnknown%7CTWFpbGZsb3d8eyJFbXB0eU1hcGkiOnRydWUsIlYiOiIwLjAuMDAwMCIsIlAiOiJXaW4zMiIsIkFOIjoiTWFpbCIsIldUIjoyfQ%3D%3D%7C0%7C%7C%7C&amp;sdata=eR1BXxYGsepLBJxft2FWmUllMn2Toj5fRdInRMWebCM%3D&amp;reserved=0" TargetMode="External"/><Relationship Id="rId12" Type="http://schemas.openxmlformats.org/officeDocument/2006/relationships/hyperlink" Target="mailto:international.recruitment@adassyh.org.uk" TargetMode="External"/><Relationship Id="rId2" Type="http://schemas.openxmlformats.org/officeDocument/2006/relationships/hyperlink" Target="mailto:NCL.HSCAcademy@camden.gov.uk" TargetMode="Externa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mailto:Internationalrecruitment@southlondonpartnership.co.uk" TargetMode="External"/><Relationship Id="rId11" Type="http://schemas.openxmlformats.org/officeDocument/2006/relationships/hyperlink" Target="mailto:intlrecruitmentinfo@wm-adass.org.uk" TargetMode="External"/><Relationship Id="rId5" Type="http://schemas.openxmlformats.org/officeDocument/2006/relationships/hyperlink" Target="mailto:NEL.IRSupport@havering.gov.uk" TargetMode="External"/><Relationship Id="rId15" Type="http://schemas.openxmlformats.org/officeDocument/2006/relationships/hyperlink" Target="mailto:sponsored.support@durham.gov.uk" TargetMode="External"/><Relationship Id="rId10" Type="http://schemas.openxmlformats.org/officeDocument/2006/relationships/hyperlink" Target="mailto:employersupport@eastmidscare.co.uk" TargetMode="External"/><Relationship Id="rId4" Type="http://schemas.openxmlformats.org/officeDocument/2006/relationships/hyperlink" Target="mailto:IR.SELondon@bexley.gov.uk" TargetMode="External"/><Relationship Id="rId9" Type="http://schemas.openxmlformats.org/officeDocument/2006/relationships/hyperlink" Target="mailto:commissioning.swadass@swcouncils.gov.uk" TargetMode="External"/><Relationship Id="rId14" Type="http://schemas.openxmlformats.org/officeDocument/2006/relationships/hyperlink" Target="mailto:IRSupport@lancashire.gov.u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astonbrooke.co.uk/" TargetMode="External"/><Relationship Id="rId2" Type="http://schemas.openxmlformats.org/officeDocument/2006/relationships/hyperlink" Target="mailto:km@astonbrooke.co.uk" TargetMode="Externa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hyperlink" Target="mailto:international.recruitment@adassyh.org.uk"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mailto:international.recruitment@adassyh.org.uk"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5EE79-F2D5-733F-E223-7BBEA8304687}"/>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A72CA1F-D51E-8EAC-2C0A-F2FF119BFC29}"/>
              </a:ext>
            </a:extLst>
          </p:cNvPr>
          <p:cNvSpPr/>
          <p:nvPr/>
        </p:nvSpPr>
        <p:spPr>
          <a:xfrm>
            <a:off x="838200" y="462117"/>
            <a:ext cx="10390239" cy="1002890"/>
          </a:xfrm>
          <a:prstGeom prst="roundRect">
            <a:avLst/>
          </a:prstGeom>
          <a:solidFill>
            <a:srgbClr val="E381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BC17ED-D332-730B-C6C1-67CB5DA37E8C}"/>
              </a:ext>
            </a:extLst>
          </p:cNvPr>
          <p:cNvSpPr>
            <a:spLocks noGrp="1"/>
          </p:cNvSpPr>
          <p:nvPr>
            <p:ph type="title"/>
          </p:nvPr>
        </p:nvSpPr>
        <p:spPr>
          <a:xfrm>
            <a:off x="838200" y="365126"/>
            <a:ext cx="10390239" cy="1170040"/>
          </a:xfrm>
        </p:spPr>
        <p:txBody>
          <a:bodyPr/>
          <a:lstStyle/>
          <a:p>
            <a:pPr algn="ctr"/>
            <a:r>
              <a:rPr lang="en-GB" dirty="0">
                <a:solidFill>
                  <a:schemeClr val="bg1"/>
                </a:solidFill>
                <a:effectLst>
                  <a:outerShdw blurRad="38100" dist="38100" dir="2700000" algn="tl">
                    <a:srgbClr val="000000">
                      <a:alpha val="43137"/>
                    </a:srgbClr>
                  </a:outerShdw>
                </a:effectLst>
              </a:rPr>
              <a:t>Welcome</a:t>
            </a:r>
          </a:p>
        </p:txBody>
      </p:sp>
      <p:sp>
        <p:nvSpPr>
          <p:cNvPr id="3" name="Content Placeholder 2">
            <a:extLst>
              <a:ext uri="{FF2B5EF4-FFF2-40B4-BE49-F238E27FC236}">
                <a16:creationId xmlns:a16="http://schemas.microsoft.com/office/drawing/2014/main" id="{17B43E52-3B53-E659-59D7-567FC28FA1F9}"/>
              </a:ext>
            </a:extLst>
          </p:cNvPr>
          <p:cNvSpPr>
            <a:spLocks noGrp="1"/>
          </p:cNvSpPr>
          <p:nvPr>
            <p:ph idx="1"/>
          </p:nvPr>
        </p:nvSpPr>
        <p:spPr>
          <a:xfrm>
            <a:off x="838200" y="1825625"/>
            <a:ext cx="10515599" cy="4888326"/>
          </a:xfrm>
        </p:spPr>
        <p:txBody>
          <a:bodyPr>
            <a:normAutofit/>
          </a:bodyPr>
          <a:lstStyle/>
          <a:p>
            <a:pPr marL="0" indent="0">
              <a:buNone/>
            </a:pPr>
            <a:endParaRPr lang="en-GB" dirty="0">
              <a:latin typeface="Calibri" panose="020F0502020204030204" pitchFamily="34" charset="0"/>
            </a:endParaRPr>
          </a:p>
          <a:p>
            <a:pPr marL="0" indent="0">
              <a:buNone/>
            </a:pPr>
            <a:r>
              <a:rPr lang="en-GB" sz="3200" dirty="0">
                <a:latin typeface="Calibri" panose="020F0502020204030204" pitchFamily="34" charset="0"/>
              </a:rPr>
              <a:t>Rachael Ross</a:t>
            </a:r>
            <a:r>
              <a:rPr lang="en-GB" dirty="0">
                <a:latin typeface="Calibri" panose="020F0502020204030204" pitchFamily="34" charset="0"/>
              </a:rPr>
              <a:t>, Workforce Lead, Bradford Care Association (representing Yorkshire and the Humber Care Association Alliance)</a:t>
            </a:r>
          </a:p>
          <a:p>
            <a:pPr marL="0" indent="0">
              <a:buNone/>
            </a:pPr>
            <a:endParaRPr lang="en-GB" dirty="0"/>
          </a:p>
          <a:p>
            <a:pPr marL="0" indent="0">
              <a:buNone/>
            </a:pPr>
            <a:r>
              <a:rPr lang="en-GB" sz="3200" dirty="0"/>
              <a:t>Kashif Majeed</a:t>
            </a:r>
            <a:r>
              <a:rPr lang="en-GB" dirty="0"/>
              <a:t>, Director, Aston Brooke Solicitors</a:t>
            </a: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 </a:t>
            </a:r>
          </a:p>
          <a:p>
            <a:pPr marL="0" indent="0">
              <a:buNone/>
            </a:pPr>
            <a:endParaRPr lang="en-GB" dirty="0">
              <a:latin typeface="Calibri" panose="020F0502020204030204" pitchFamily="34" charset="0"/>
            </a:endParaRPr>
          </a:p>
        </p:txBody>
      </p:sp>
      <p:pic>
        <p:nvPicPr>
          <p:cNvPr id="5" name="Picture 4" descr="A close-up of logos">
            <a:extLst>
              <a:ext uri="{FF2B5EF4-FFF2-40B4-BE49-F238E27FC236}">
                <a16:creationId xmlns:a16="http://schemas.microsoft.com/office/drawing/2014/main" id="{F9620D21-3EFF-E9A8-C35E-88F8749A2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417" y="4927501"/>
            <a:ext cx="5302523" cy="1930499"/>
          </a:xfrm>
          <a:prstGeom prst="rect">
            <a:avLst/>
          </a:prstGeom>
        </p:spPr>
      </p:pic>
    </p:spTree>
    <p:extLst>
      <p:ext uri="{BB962C8B-B14F-4D97-AF65-F5344CB8AC3E}">
        <p14:creationId xmlns:p14="http://schemas.microsoft.com/office/powerpoint/2010/main" val="340349633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4FFC-E206-0F8A-E9DF-0CFFC83AB042}"/>
              </a:ext>
            </a:extLst>
          </p:cNvPr>
          <p:cNvSpPr>
            <a:spLocks noGrp="1"/>
          </p:cNvSpPr>
          <p:nvPr>
            <p:ph type="title"/>
          </p:nvPr>
        </p:nvSpPr>
        <p:spPr>
          <a:xfrm>
            <a:off x="677334" y="609600"/>
            <a:ext cx="8411248" cy="1173018"/>
          </a:xfrm>
        </p:spPr>
        <p:txBody>
          <a:bodyPr/>
          <a:lstStyle/>
          <a:p>
            <a:r>
              <a:rPr kumimoji="0" lang="en-GB" sz="44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j-ea"/>
                <a:cs typeface="+mj-cs"/>
              </a:rPr>
              <a:t>      </a:t>
            </a:r>
            <a:r>
              <a:rPr kumimoji="0" lang="en-GB" sz="4000" b="0" i="0" u="none" strike="noStrike" kern="1200" cap="none" spc="0" normalizeH="0" baseline="0" noProof="0" dirty="0">
                <a:ln>
                  <a:noFill/>
                </a:ln>
                <a:effectLst/>
                <a:uLnTx/>
                <a:uFillTx/>
                <a:latin typeface="Trebuchet MS" panose="020B0603020202020204"/>
                <a:ea typeface="+mj-ea"/>
                <a:cs typeface="+mj-cs"/>
              </a:rPr>
              <a:t>ASTON BROOKE SOLICITORS </a:t>
            </a:r>
            <a:endParaRPr lang="en-GB" sz="4000" dirty="0"/>
          </a:p>
        </p:txBody>
      </p:sp>
      <p:sp>
        <p:nvSpPr>
          <p:cNvPr id="3" name="Content Placeholder 2">
            <a:extLst>
              <a:ext uri="{FF2B5EF4-FFF2-40B4-BE49-F238E27FC236}">
                <a16:creationId xmlns:a16="http://schemas.microsoft.com/office/drawing/2014/main" id="{BF50F30A-D29D-E4EE-8383-3578C245044E}"/>
              </a:ext>
            </a:extLst>
          </p:cNvPr>
          <p:cNvSpPr>
            <a:spLocks noGrp="1"/>
          </p:cNvSpPr>
          <p:nvPr>
            <p:ph idx="1"/>
          </p:nvPr>
        </p:nvSpPr>
        <p:spPr/>
        <p:txBody>
          <a:bodyPr>
            <a:normAutofit/>
          </a:bodyPr>
          <a:lstStyle/>
          <a:p>
            <a:pPr algn="just"/>
            <a:r>
              <a:rPr lang="en-US" sz="2000" dirty="0"/>
              <a:t>Aston Brooke </a:t>
            </a:r>
            <a:r>
              <a:rPr lang="en-US" sz="2000" dirty="0" err="1"/>
              <a:t>recognises</a:t>
            </a:r>
            <a:r>
              <a:rPr lang="en-US" sz="2000" dirty="0"/>
              <a:t> the essential role international workers play in the care sector. </a:t>
            </a:r>
          </a:p>
          <a:p>
            <a:pPr algn="just"/>
            <a:endParaRPr lang="en-US" sz="2000" dirty="0"/>
          </a:p>
          <a:p>
            <a:pPr algn="just"/>
            <a:r>
              <a:rPr lang="en-US" sz="2000" dirty="0"/>
              <a:t>With the Home Office intensifying </a:t>
            </a:r>
            <a:r>
              <a:rPr lang="en-US" sz="2000" dirty="0" err="1"/>
              <a:t>post-licence</a:t>
            </a:r>
            <a:r>
              <a:rPr lang="en-US" sz="2000" dirty="0"/>
              <a:t> visits and compliance checks, having the right legal expertise is crucial for care providers holding a sponsor licence. </a:t>
            </a:r>
          </a:p>
          <a:p>
            <a:pPr algn="just"/>
            <a:endParaRPr lang="en-US" sz="2000" dirty="0"/>
          </a:p>
          <a:p>
            <a:pPr algn="just"/>
            <a:r>
              <a:rPr lang="en-US" sz="2000" dirty="0"/>
              <a:t>The firm is committed to equipping clients with the knowledge and tools they need to maintain compliance and retain their sponsor </a:t>
            </a:r>
            <a:r>
              <a:rPr lang="en-US" sz="2000" dirty="0" err="1"/>
              <a:t>licences</a:t>
            </a:r>
            <a:r>
              <a:rPr lang="en-US" sz="2000" dirty="0"/>
              <a:t>.</a:t>
            </a:r>
            <a:endParaRPr lang="en-GB" sz="2000" dirty="0"/>
          </a:p>
        </p:txBody>
      </p:sp>
      <p:pic>
        <p:nvPicPr>
          <p:cNvPr id="4" name="Picture 3">
            <a:extLst>
              <a:ext uri="{FF2B5EF4-FFF2-40B4-BE49-F238E27FC236}">
                <a16:creationId xmlns:a16="http://schemas.microsoft.com/office/drawing/2014/main" id="{ED08FE61-4F8F-452A-ED04-875DBA61D9D7}"/>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80142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41E0-72AF-F94A-BEE8-A014C9AEEDD8}"/>
              </a:ext>
            </a:extLst>
          </p:cNvPr>
          <p:cNvSpPr>
            <a:spLocks noGrp="1"/>
          </p:cNvSpPr>
          <p:nvPr>
            <p:ph type="title"/>
          </p:nvPr>
        </p:nvSpPr>
        <p:spPr/>
        <p:txBody>
          <a:bodyPr/>
          <a:lstStyle/>
          <a:p>
            <a:r>
              <a:rPr lang="en-US" dirty="0"/>
              <a:t>            SERVICES FOR PROVIDERS</a:t>
            </a:r>
            <a:endParaRPr lang="en-GB" dirty="0"/>
          </a:p>
        </p:txBody>
      </p:sp>
      <p:pic>
        <p:nvPicPr>
          <p:cNvPr id="4" name="Content Placeholder 3">
            <a:extLst>
              <a:ext uri="{FF2B5EF4-FFF2-40B4-BE49-F238E27FC236}">
                <a16:creationId xmlns:a16="http://schemas.microsoft.com/office/drawing/2014/main" id="{39F14BB9-26AE-4A42-9039-A48A6C9CFD3C}"/>
              </a:ext>
            </a:extLst>
          </p:cNvPr>
          <p:cNvPicPr>
            <a:picLocks noGrp="1" noChangeAspect="1"/>
          </p:cNvPicPr>
          <p:nvPr>
            <p:ph idx="1"/>
          </p:nvPr>
        </p:nvPicPr>
        <p:blipFill>
          <a:blip r:embed="rId2"/>
          <a:stretch>
            <a:fillRect/>
          </a:stretch>
        </p:blipFill>
        <p:spPr>
          <a:xfrm>
            <a:off x="609492" y="1625600"/>
            <a:ext cx="8664510" cy="4912550"/>
          </a:xfrm>
          <a:prstGeom prst="rect">
            <a:avLst/>
          </a:prstGeom>
        </p:spPr>
      </p:pic>
      <p:pic>
        <p:nvPicPr>
          <p:cNvPr id="3" name="Picture 2">
            <a:extLst>
              <a:ext uri="{FF2B5EF4-FFF2-40B4-BE49-F238E27FC236}">
                <a16:creationId xmlns:a16="http://schemas.microsoft.com/office/drawing/2014/main" id="{1D97004E-DAF5-6496-88FB-E6109E8ED335}"/>
              </a:ext>
            </a:extLst>
          </p:cNvPr>
          <p:cNvPicPr>
            <a:picLocks noChangeAspect="1"/>
          </p:cNvPicPr>
          <p:nvPr/>
        </p:nvPicPr>
        <p:blipFill>
          <a:blip r:embed="rId3"/>
          <a:stretch>
            <a:fillRect/>
          </a:stretch>
        </p:blipFill>
        <p:spPr>
          <a:xfrm>
            <a:off x="0" y="421696"/>
            <a:ext cx="1407517" cy="749879"/>
          </a:xfrm>
          <a:prstGeom prst="rect">
            <a:avLst/>
          </a:prstGeom>
        </p:spPr>
      </p:pic>
    </p:spTree>
    <p:extLst>
      <p:ext uri="{BB962C8B-B14F-4D97-AF65-F5344CB8AC3E}">
        <p14:creationId xmlns:p14="http://schemas.microsoft.com/office/powerpoint/2010/main" val="311775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BESPOKE IMMIGRATION PLATFORM  </a:t>
            </a:r>
          </a:p>
        </p:txBody>
      </p:sp>
      <p:graphicFrame>
        <p:nvGraphicFramePr>
          <p:cNvPr id="24" name="Content Placeholder 2">
            <a:extLst>
              <a:ext uri="{FF2B5EF4-FFF2-40B4-BE49-F238E27FC236}">
                <a16:creationId xmlns:a16="http://schemas.microsoft.com/office/drawing/2014/main" id="{03A67AC5-E2D2-3155-D818-DA7DB2469684}"/>
              </a:ext>
            </a:extLst>
          </p:cNvPr>
          <p:cNvGraphicFramePr>
            <a:graphicFrameLocks noGrp="1"/>
          </p:cNvGraphicFramePr>
          <p:nvPr>
            <p:ph idx="1"/>
            <p:extLst>
              <p:ext uri="{D42A27DB-BD31-4B8C-83A1-F6EECF244321}">
                <p14:modId xmlns:p14="http://schemas.microsoft.com/office/powerpoint/2010/main" val="4169700830"/>
              </p:ext>
            </p:extLst>
          </p:nvPr>
        </p:nvGraphicFramePr>
        <p:xfrm>
          <a:off x="924561" y="1828800"/>
          <a:ext cx="8199120" cy="418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DCEFE120-5AFC-FC59-DEEE-BFD958FD1519}"/>
              </a:ext>
            </a:extLst>
          </p:cNvPr>
          <p:cNvPicPr>
            <a:picLocks noChangeAspect="1"/>
          </p:cNvPicPr>
          <p:nvPr/>
        </p:nvPicPr>
        <p:blipFill>
          <a:blip r:embed="rId7"/>
          <a:stretch>
            <a:fillRect/>
          </a:stretch>
        </p:blipFill>
        <p:spPr>
          <a:xfrm>
            <a:off x="0" y="421696"/>
            <a:ext cx="1407517" cy="749879"/>
          </a:xfrm>
          <a:prstGeom prst="rect">
            <a:avLst/>
          </a:prstGeom>
        </p:spPr>
      </p:pic>
    </p:spTree>
    <p:extLst>
      <p:ext uri="{BB962C8B-B14F-4D97-AF65-F5344CB8AC3E}">
        <p14:creationId xmlns:p14="http://schemas.microsoft.com/office/powerpoint/2010/main" val="15713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228A-45EB-686A-C621-F7E44112A1AC}"/>
              </a:ext>
            </a:extLst>
          </p:cNvPr>
          <p:cNvSpPr>
            <a:spLocks noGrp="1"/>
          </p:cNvSpPr>
          <p:nvPr>
            <p:ph type="title"/>
          </p:nvPr>
        </p:nvSpPr>
        <p:spPr/>
        <p:txBody>
          <a:bodyPr/>
          <a:lstStyle/>
          <a:p>
            <a:pPr algn="ctr"/>
            <a:r>
              <a:rPr lang="en-US" dirty="0"/>
              <a:t>ASTON BROOKE WEBINAR</a:t>
            </a:r>
            <a:endParaRPr lang="en-GB" dirty="0"/>
          </a:p>
        </p:txBody>
      </p:sp>
      <p:sp>
        <p:nvSpPr>
          <p:cNvPr id="3" name="Content Placeholder 2">
            <a:extLst>
              <a:ext uri="{FF2B5EF4-FFF2-40B4-BE49-F238E27FC236}">
                <a16:creationId xmlns:a16="http://schemas.microsoft.com/office/drawing/2014/main" id="{DAFBE06B-46C7-D785-1AE4-9BC569C18FDB}"/>
              </a:ext>
            </a:extLst>
          </p:cNvPr>
          <p:cNvSpPr>
            <a:spLocks noGrp="1"/>
          </p:cNvSpPr>
          <p:nvPr>
            <p:ph idx="1"/>
          </p:nvPr>
        </p:nvSpPr>
        <p:spPr/>
        <p:txBody>
          <a:bodyPr>
            <a:normAutofit/>
          </a:bodyPr>
          <a:lstStyle/>
          <a:p>
            <a:r>
              <a:rPr lang="en-US" sz="2000" dirty="0"/>
              <a:t>A Comprehensive Guide to the New Immigration Rules: Important Update affecting the Care Sector.</a:t>
            </a:r>
          </a:p>
          <a:p>
            <a:pPr marL="0" indent="0">
              <a:buNone/>
            </a:pPr>
            <a:endParaRPr lang="en-US" sz="2000" dirty="0"/>
          </a:p>
          <a:p>
            <a:r>
              <a:rPr lang="en-US" sz="2000" dirty="0"/>
              <a:t>The UK immigration landscape is constantly evolving, with new rules and changes impacting individuals and businesses. </a:t>
            </a:r>
          </a:p>
          <a:p>
            <a:pPr marL="0" indent="0">
              <a:buNone/>
            </a:pPr>
            <a:endParaRPr lang="en-US" sz="2000" dirty="0"/>
          </a:p>
          <a:p>
            <a:r>
              <a:rPr lang="en-US" sz="2000" dirty="0"/>
              <a:t>As of 9th April 2025, several key updates have been introduced across various visa routes and immigration policies. </a:t>
            </a:r>
          </a:p>
          <a:p>
            <a:endParaRPr lang="en-US" sz="2000" dirty="0"/>
          </a:p>
        </p:txBody>
      </p:sp>
      <p:pic>
        <p:nvPicPr>
          <p:cNvPr id="4" name="Picture 3">
            <a:extLst>
              <a:ext uri="{FF2B5EF4-FFF2-40B4-BE49-F238E27FC236}">
                <a16:creationId xmlns:a16="http://schemas.microsoft.com/office/drawing/2014/main" id="{7526ECE8-CEA7-F887-3E85-E566A5CCDF0B}"/>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349397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F672B-0AA2-B1FE-C87E-60DB160EF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8783E-DB4D-C32C-EF3D-2C1335A4D1AD}"/>
              </a:ext>
            </a:extLst>
          </p:cNvPr>
          <p:cNvSpPr>
            <a:spLocks noGrp="1"/>
          </p:cNvSpPr>
          <p:nvPr>
            <p:ph type="title"/>
          </p:nvPr>
        </p:nvSpPr>
        <p:spPr/>
        <p:txBody>
          <a:bodyPr>
            <a:normAutofit/>
          </a:bodyPr>
          <a:lstStyle/>
          <a:p>
            <a:pPr algn="ctr"/>
            <a:r>
              <a:rPr lang="en-US" sz="3200" dirty="0"/>
              <a:t>BACKGROUND TO THE POLICY CHANGE</a:t>
            </a:r>
          </a:p>
        </p:txBody>
      </p:sp>
      <p:sp>
        <p:nvSpPr>
          <p:cNvPr id="3" name="Content Placeholder 2">
            <a:extLst>
              <a:ext uri="{FF2B5EF4-FFF2-40B4-BE49-F238E27FC236}">
                <a16:creationId xmlns:a16="http://schemas.microsoft.com/office/drawing/2014/main" id="{588112DF-B639-853F-B022-ABEA756A9115}"/>
              </a:ext>
            </a:extLst>
          </p:cNvPr>
          <p:cNvSpPr>
            <a:spLocks noGrp="1"/>
          </p:cNvSpPr>
          <p:nvPr>
            <p:ph idx="1"/>
          </p:nvPr>
        </p:nvSpPr>
        <p:spPr>
          <a:xfrm>
            <a:off x="677334" y="1930401"/>
            <a:ext cx="8596668" cy="4110962"/>
          </a:xfrm>
        </p:spPr>
        <p:txBody>
          <a:bodyPr>
            <a:normAutofit/>
          </a:bodyPr>
          <a:lstStyle/>
          <a:p>
            <a:r>
              <a:rPr lang="en-US" sz="2000" dirty="0"/>
              <a:t>The new rules have been introduced in response to the growing pool of care workers in the UK who no longer have sponsorship, because their sponsors have been unable to offer sufficient work and/or have lost their sponsor </a:t>
            </a:r>
            <a:r>
              <a:rPr lang="en-US" sz="2000" dirty="0" err="1"/>
              <a:t>licences</a:t>
            </a:r>
            <a:r>
              <a:rPr lang="en-US" sz="2000" dirty="0"/>
              <a:t>.</a:t>
            </a:r>
          </a:p>
          <a:p>
            <a:endParaRPr lang="en-US" sz="2000" dirty="0"/>
          </a:p>
          <a:p>
            <a:r>
              <a:rPr lang="en-US" sz="2000" dirty="0"/>
              <a:t>Between July 2022 and December 2024, the government has revoked more than 470 sponsor </a:t>
            </a:r>
            <a:r>
              <a:rPr lang="en-US" sz="2000" dirty="0" err="1"/>
              <a:t>licences</a:t>
            </a:r>
            <a:r>
              <a:rPr lang="en-US" sz="2000" dirty="0"/>
              <a:t> in the care sector to clamp down on abuse and exploitation. </a:t>
            </a:r>
          </a:p>
          <a:p>
            <a:endParaRPr lang="en-US" sz="2000" dirty="0"/>
          </a:p>
          <a:p>
            <a:r>
              <a:rPr lang="en-US" sz="2000" dirty="0"/>
              <a:t>More than 39,000 workers have been associated with these sponsors since October 2020.</a:t>
            </a:r>
          </a:p>
        </p:txBody>
      </p:sp>
      <p:pic>
        <p:nvPicPr>
          <p:cNvPr id="4" name="Picture 3">
            <a:extLst>
              <a:ext uri="{FF2B5EF4-FFF2-40B4-BE49-F238E27FC236}">
                <a16:creationId xmlns:a16="http://schemas.microsoft.com/office/drawing/2014/main" id="{C66AC968-45B0-E123-422B-A543D93B6BE7}"/>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244074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6781-87B8-5FBA-9B39-67DB6890B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B29DA-4A5D-294A-B44F-7A937279CE96}"/>
              </a:ext>
            </a:extLst>
          </p:cNvPr>
          <p:cNvSpPr>
            <a:spLocks noGrp="1"/>
          </p:cNvSpPr>
          <p:nvPr>
            <p:ph type="title"/>
          </p:nvPr>
        </p:nvSpPr>
        <p:spPr/>
        <p:txBody>
          <a:bodyPr>
            <a:normAutofit fontScale="90000"/>
          </a:bodyPr>
          <a:lstStyle/>
          <a:p>
            <a:pPr algn="ctr"/>
            <a:r>
              <a:rPr lang="en-GB" sz="3200" dirty="0"/>
              <a:t>THE IMMIGRATION WHITE PAPER </a:t>
            </a: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8876FBDA-5758-7F6F-94E8-7497785193E7}"/>
              </a:ext>
            </a:extLst>
          </p:cNvPr>
          <p:cNvSpPr>
            <a:spLocks noGrp="1"/>
          </p:cNvSpPr>
          <p:nvPr>
            <p:ph idx="1"/>
          </p:nvPr>
        </p:nvSpPr>
        <p:spPr>
          <a:xfrm>
            <a:off x="677334" y="1782619"/>
            <a:ext cx="8596668" cy="4258744"/>
          </a:xfrm>
        </p:spPr>
        <p:txBody>
          <a:bodyPr>
            <a:normAutofit/>
          </a:bodyPr>
          <a:lstStyle/>
          <a:p>
            <a:r>
              <a:rPr lang="en-US" sz="2000" dirty="0"/>
              <a:t>The Secretary of State announced the Immigration White Paper which was published on the 12</a:t>
            </a:r>
            <a:r>
              <a:rPr lang="en-US" sz="2000" baseline="30000" dirty="0"/>
              <a:t>th</a:t>
            </a:r>
            <a:r>
              <a:rPr lang="en-US" sz="2000" dirty="0"/>
              <a:t> May 2025. The PM also made his speech on the same day.</a:t>
            </a:r>
          </a:p>
          <a:p>
            <a:endParaRPr lang="en-US" sz="2000" dirty="0"/>
          </a:p>
          <a:p>
            <a:r>
              <a:rPr lang="en-US" sz="2000" dirty="0"/>
              <a:t>The manifesto pledges to cut migration by training domestic workers, raising the bar on who can come to the UK and ending reliance on overseas </a:t>
            </a:r>
            <a:r>
              <a:rPr lang="en-US" sz="2000" dirty="0" err="1"/>
              <a:t>labour</a:t>
            </a:r>
            <a:r>
              <a:rPr lang="en-US" sz="2000" dirty="0"/>
              <a:t>.   </a:t>
            </a:r>
          </a:p>
          <a:p>
            <a:endParaRPr lang="en-US" sz="2000" dirty="0"/>
          </a:p>
          <a:p>
            <a:r>
              <a:rPr lang="en-US" sz="2000" dirty="0"/>
              <a:t>This will have far reaching implications for the Social Care Sector.</a:t>
            </a:r>
          </a:p>
          <a:p>
            <a:endParaRPr lang="en-US" sz="2000" dirty="0"/>
          </a:p>
        </p:txBody>
      </p:sp>
      <p:pic>
        <p:nvPicPr>
          <p:cNvPr id="4" name="Picture 3">
            <a:extLst>
              <a:ext uri="{FF2B5EF4-FFF2-40B4-BE49-F238E27FC236}">
                <a16:creationId xmlns:a16="http://schemas.microsoft.com/office/drawing/2014/main" id="{CFBBBB13-8151-9026-7EE4-5143B9DAEABA}"/>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285711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683A1-229B-0F3F-299E-0D68E543B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2C11D-E7C8-FB55-E2B1-BEB41E841EAB}"/>
              </a:ext>
            </a:extLst>
          </p:cNvPr>
          <p:cNvSpPr>
            <a:spLocks noGrp="1"/>
          </p:cNvSpPr>
          <p:nvPr>
            <p:ph type="title"/>
          </p:nvPr>
        </p:nvSpPr>
        <p:spPr/>
        <p:txBody>
          <a:bodyPr>
            <a:normAutofit fontScale="90000"/>
          </a:bodyPr>
          <a:lstStyle/>
          <a:p>
            <a:pPr algn="ctr"/>
            <a:r>
              <a:rPr lang="en-GB" sz="3200" dirty="0"/>
              <a:t>THE IMMIGRATION WHITE PAPER </a:t>
            </a: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5DAE4243-2A93-D4E7-78EA-DA1BA019EF40}"/>
              </a:ext>
            </a:extLst>
          </p:cNvPr>
          <p:cNvSpPr>
            <a:spLocks noGrp="1"/>
          </p:cNvSpPr>
          <p:nvPr>
            <p:ph idx="1"/>
          </p:nvPr>
        </p:nvSpPr>
        <p:spPr>
          <a:xfrm>
            <a:off x="677334" y="1782619"/>
            <a:ext cx="8596668" cy="4258744"/>
          </a:xfrm>
        </p:spPr>
        <p:txBody>
          <a:bodyPr>
            <a:normAutofit/>
          </a:bodyPr>
          <a:lstStyle/>
          <a:p>
            <a:pPr algn="just"/>
            <a:r>
              <a:rPr lang="en-US" sz="2000" dirty="0"/>
              <a:t>Lift the level for skilled workers back to RQF 6 and above. </a:t>
            </a:r>
          </a:p>
          <a:p>
            <a:pPr algn="just"/>
            <a:endParaRPr lang="en-US" sz="2000" dirty="0"/>
          </a:p>
          <a:p>
            <a:pPr algn="just"/>
            <a:r>
              <a:rPr lang="en-US" sz="2000" dirty="0"/>
              <a:t>For occupations below this level, access to the immigration system will be strictly time-limited, granted only on the basis of strong evidence of shortages which are critical to the industrial strategy.</a:t>
            </a:r>
          </a:p>
          <a:p>
            <a:pPr algn="just"/>
            <a:endParaRPr lang="en-US" sz="2000" dirty="0"/>
          </a:p>
          <a:p>
            <a:pPr algn="just"/>
            <a:r>
              <a:rPr lang="en-US" sz="2000" dirty="0"/>
              <a:t>Salary thresholds will rise.</a:t>
            </a:r>
          </a:p>
          <a:p>
            <a:pPr algn="just"/>
            <a:endParaRPr lang="en-US" sz="2000" dirty="0"/>
          </a:p>
          <a:p>
            <a:pPr algn="just"/>
            <a:r>
              <a:rPr lang="en-US" sz="2000" dirty="0"/>
              <a:t>Increase the Immigration Skills Charge for the first time since its introduction in 2017, by 32% in line with inflation.</a:t>
            </a:r>
          </a:p>
          <a:p>
            <a:pPr marL="0" indent="0" algn="just">
              <a:buNone/>
            </a:pPr>
            <a:endParaRPr lang="en-US" sz="2000" dirty="0"/>
          </a:p>
        </p:txBody>
      </p:sp>
      <p:pic>
        <p:nvPicPr>
          <p:cNvPr id="4" name="Picture 3">
            <a:extLst>
              <a:ext uri="{FF2B5EF4-FFF2-40B4-BE49-F238E27FC236}">
                <a16:creationId xmlns:a16="http://schemas.microsoft.com/office/drawing/2014/main" id="{F093E9E1-4240-DEE2-8BD1-7CA07D093DD9}"/>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108544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C1521-F2BA-AE11-D759-4EDDDF1AC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D6C01-9236-1829-4027-6A81EA02B7CD}"/>
              </a:ext>
            </a:extLst>
          </p:cNvPr>
          <p:cNvSpPr>
            <a:spLocks noGrp="1"/>
          </p:cNvSpPr>
          <p:nvPr>
            <p:ph type="title"/>
          </p:nvPr>
        </p:nvSpPr>
        <p:spPr/>
        <p:txBody>
          <a:bodyPr>
            <a:normAutofit fontScale="90000"/>
          </a:bodyPr>
          <a:lstStyle/>
          <a:p>
            <a:pPr algn="ctr"/>
            <a:r>
              <a:rPr lang="en-GB" sz="3200" dirty="0"/>
              <a:t>THE IMMIGRATION WHITE PAPER </a:t>
            </a: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13A6AAA8-E6A3-CE87-7A20-DC80CB555B0C}"/>
              </a:ext>
            </a:extLst>
          </p:cNvPr>
          <p:cNvSpPr>
            <a:spLocks noGrp="1"/>
          </p:cNvSpPr>
          <p:nvPr>
            <p:ph idx="1"/>
          </p:nvPr>
        </p:nvSpPr>
        <p:spPr>
          <a:xfrm>
            <a:off x="677334" y="1782619"/>
            <a:ext cx="8596668" cy="4258744"/>
          </a:xfrm>
        </p:spPr>
        <p:txBody>
          <a:bodyPr>
            <a:normAutofit lnSpcReduction="10000"/>
          </a:bodyPr>
          <a:lstStyle/>
          <a:p>
            <a:pPr algn="just"/>
            <a:endParaRPr lang="en-US" sz="2000" dirty="0"/>
          </a:p>
          <a:p>
            <a:pPr algn="just"/>
            <a:r>
              <a:rPr lang="en-US" sz="2000" dirty="0"/>
              <a:t>Close social care visas to new applications from abroad. For a transition period until 2028, they will permit visa extensions and in-country switching for those already in the country with working rights, but this will be kept under review.</a:t>
            </a:r>
          </a:p>
          <a:p>
            <a:pPr algn="just"/>
            <a:endParaRPr lang="en-US" sz="2000" dirty="0"/>
          </a:p>
          <a:p>
            <a:pPr algn="just"/>
            <a:r>
              <a:rPr lang="en-US" sz="2000" dirty="0"/>
              <a:t>Establish the </a:t>
            </a:r>
            <a:r>
              <a:rPr lang="en-US" sz="2000" dirty="0" err="1"/>
              <a:t>Labour</a:t>
            </a:r>
            <a:r>
              <a:rPr lang="en-US" sz="2000" dirty="0"/>
              <a:t> Market Evidence Group to draw on the best data available in order to make informed decisions about the state of the </a:t>
            </a:r>
            <a:r>
              <a:rPr lang="en-US" sz="2000" dirty="0" err="1"/>
              <a:t>labour</a:t>
            </a:r>
            <a:r>
              <a:rPr lang="en-US" sz="2000" dirty="0"/>
              <a:t> market.</a:t>
            </a:r>
          </a:p>
          <a:p>
            <a:pPr algn="just"/>
            <a:endParaRPr lang="en-US" sz="2000" dirty="0"/>
          </a:p>
          <a:p>
            <a:pPr algn="just"/>
            <a:r>
              <a:rPr lang="en-US" sz="2000" dirty="0"/>
              <a:t>Establish a new Temporary Shortage List to provide time limited access to the Points-Based immigration system. </a:t>
            </a:r>
          </a:p>
          <a:p>
            <a:pPr algn="just"/>
            <a:endParaRPr lang="en-US" sz="2000" dirty="0"/>
          </a:p>
        </p:txBody>
      </p:sp>
      <p:pic>
        <p:nvPicPr>
          <p:cNvPr id="4" name="Picture 3">
            <a:extLst>
              <a:ext uri="{FF2B5EF4-FFF2-40B4-BE49-F238E27FC236}">
                <a16:creationId xmlns:a16="http://schemas.microsoft.com/office/drawing/2014/main" id="{4E732D03-F181-66F6-D6FD-113BA242FF42}"/>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239238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CF2D-745E-5DC9-1F93-1E8D96619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AE5D5-7598-710E-39DD-62B7173D739C}"/>
              </a:ext>
            </a:extLst>
          </p:cNvPr>
          <p:cNvSpPr>
            <a:spLocks noGrp="1"/>
          </p:cNvSpPr>
          <p:nvPr>
            <p:ph type="title"/>
          </p:nvPr>
        </p:nvSpPr>
        <p:spPr/>
        <p:txBody>
          <a:bodyPr>
            <a:normAutofit fontScale="90000"/>
          </a:bodyPr>
          <a:lstStyle/>
          <a:p>
            <a:pPr algn="ctr"/>
            <a:r>
              <a:rPr lang="en-GB" sz="3200" dirty="0"/>
              <a:t>THE IMMIGRATION WHITE PAPER </a:t>
            </a: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9608E347-5828-C55F-C524-9F651B00B658}"/>
              </a:ext>
            </a:extLst>
          </p:cNvPr>
          <p:cNvSpPr>
            <a:spLocks noGrp="1"/>
          </p:cNvSpPr>
          <p:nvPr>
            <p:ph idx="1"/>
          </p:nvPr>
        </p:nvSpPr>
        <p:spPr>
          <a:xfrm>
            <a:off x="677334" y="1782619"/>
            <a:ext cx="8596668" cy="4258744"/>
          </a:xfrm>
        </p:spPr>
        <p:txBody>
          <a:bodyPr>
            <a:normAutofit/>
          </a:bodyPr>
          <a:lstStyle/>
          <a:p>
            <a:pPr marL="0" indent="0" algn="just">
              <a:buNone/>
            </a:pPr>
            <a:endParaRPr lang="en-US" sz="2000" dirty="0"/>
          </a:p>
          <a:p>
            <a:pPr algn="just"/>
            <a:r>
              <a:rPr lang="en-US" sz="2000" dirty="0"/>
              <a:t>Access to the Points-Based immigration system will be limited to occupations where there have been long term shortages, on a time limited basis. </a:t>
            </a:r>
          </a:p>
          <a:p>
            <a:pPr algn="just"/>
            <a:endParaRPr lang="en-US" sz="2000" dirty="0"/>
          </a:p>
          <a:p>
            <a:pPr algn="just"/>
            <a:r>
              <a:rPr lang="en-US" sz="2000" dirty="0"/>
              <a:t>Also where the MAC has advised it is justified, where there is a workforce strategy in place, and where employers seeking to recruit from abroad are committed to playing their part in increasing recruitment from the domestic workforce.</a:t>
            </a:r>
          </a:p>
        </p:txBody>
      </p:sp>
      <p:pic>
        <p:nvPicPr>
          <p:cNvPr id="4" name="Picture 3">
            <a:extLst>
              <a:ext uri="{FF2B5EF4-FFF2-40B4-BE49-F238E27FC236}">
                <a16:creationId xmlns:a16="http://schemas.microsoft.com/office/drawing/2014/main" id="{7717EC0E-57AA-275A-E84E-7C5A71704DFB}"/>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1898955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04E6-FBE0-C975-E6B9-9C9DA4DA1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6C608-ED86-9779-6E66-BB7E020C53DD}"/>
              </a:ext>
            </a:extLst>
          </p:cNvPr>
          <p:cNvSpPr>
            <a:spLocks noGrp="1"/>
          </p:cNvSpPr>
          <p:nvPr>
            <p:ph type="title"/>
          </p:nvPr>
        </p:nvSpPr>
        <p:spPr/>
        <p:txBody>
          <a:bodyPr>
            <a:normAutofit fontScale="90000"/>
          </a:bodyPr>
          <a:lstStyle/>
          <a:p>
            <a:pPr algn="ctr"/>
            <a:r>
              <a:rPr lang="en-GB" sz="3200" dirty="0"/>
              <a:t>THE IMMIGRATION WHITE PAPER </a:t>
            </a: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EA5866AA-457E-3317-F045-DF2F018086C0}"/>
              </a:ext>
            </a:extLst>
          </p:cNvPr>
          <p:cNvSpPr>
            <a:spLocks noGrp="1"/>
          </p:cNvSpPr>
          <p:nvPr>
            <p:ph idx="1"/>
          </p:nvPr>
        </p:nvSpPr>
        <p:spPr>
          <a:xfrm>
            <a:off x="677334" y="1782619"/>
            <a:ext cx="8596668" cy="4258744"/>
          </a:xfrm>
        </p:spPr>
        <p:txBody>
          <a:bodyPr>
            <a:normAutofit/>
          </a:bodyPr>
          <a:lstStyle/>
          <a:p>
            <a:pPr marL="0" indent="0" algn="just">
              <a:buNone/>
            </a:pPr>
            <a:endParaRPr lang="en-US" sz="2000" dirty="0"/>
          </a:p>
          <a:p>
            <a:pPr algn="just"/>
            <a:r>
              <a:rPr lang="en-US" sz="2000" dirty="0" err="1"/>
              <a:t>Incentivise</a:t>
            </a:r>
            <a:r>
              <a:rPr lang="en-US" sz="2000" dirty="0"/>
              <a:t> to invest in boosting domestic talent, including options to restrict employers sponsoring skilled visas if they are not committed to increasing skills training.</a:t>
            </a:r>
          </a:p>
          <a:p>
            <a:pPr algn="just"/>
            <a:endParaRPr lang="en-US" sz="2000" dirty="0"/>
          </a:p>
          <a:p>
            <a:pPr algn="just"/>
            <a:r>
              <a:rPr lang="en-US" sz="2000" dirty="0"/>
              <a:t>We will introduce reforms to allow a limited pool of UNHCR </a:t>
            </a:r>
            <a:r>
              <a:rPr lang="en-US" sz="2000" dirty="0" err="1"/>
              <a:t>recognised</a:t>
            </a:r>
            <a:r>
              <a:rPr lang="en-US" sz="2000" dirty="0"/>
              <a:t> refugees and displaced people to apply for employment through our existing skilled worker routes, where they have the skills to do so.</a:t>
            </a:r>
          </a:p>
        </p:txBody>
      </p:sp>
      <p:pic>
        <p:nvPicPr>
          <p:cNvPr id="4" name="Picture 3">
            <a:extLst>
              <a:ext uri="{FF2B5EF4-FFF2-40B4-BE49-F238E27FC236}">
                <a16:creationId xmlns:a16="http://schemas.microsoft.com/office/drawing/2014/main" id="{DB9D9177-7F81-7DA3-3F4F-3A2B4B608DF7}"/>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192660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ong stone bridge in a field&#10;&#10;AI-generated content may be incorrect.">
            <a:extLst>
              <a:ext uri="{FF2B5EF4-FFF2-40B4-BE49-F238E27FC236}">
                <a16:creationId xmlns:a16="http://schemas.microsoft.com/office/drawing/2014/main" id="{FA05C603-91A4-8916-217C-5EE491C2FB5F}"/>
              </a:ext>
            </a:extLst>
          </p:cNvPr>
          <p:cNvPicPr>
            <a:picLocks noChangeAspect="1"/>
          </p:cNvPicPr>
          <p:nvPr/>
        </p:nvPicPr>
        <p:blipFill>
          <a:blip r:embed="rId3">
            <a:extLst>
              <a:ext uri="{28A0092B-C50C-407E-A947-70E740481C1C}">
                <a14:useLocalDpi xmlns:a14="http://schemas.microsoft.com/office/drawing/2010/main" val="0"/>
              </a:ext>
            </a:extLst>
          </a:blip>
          <a:srcRect l="12769" r="12769"/>
          <a:stretch/>
        </p:blipFill>
        <p:spPr>
          <a:xfrm>
            <a:off x="1" y="0"/>
            <a:ext cx="12192000" cy="6858000"/>
          </a:xfrm>
          <a:prstGeom prst="rect">
            <a:avLst/>
          </a:prstGeom>
        </p:spPr>
      </p:pic>
      <p:sp>
        <p:nvSpPr>
          <p:cNvPr id="6" name="Rectangle: Rounded Corners 5">
            <a:extLst>
              <a:ext uri="{FF2B5EF4-FFF2-40B4-BE49-F238E27FC236}">
                <a16:creationId xmlns:a16="http://schemas.microsoft.com/office/drawing/2014/main" id="{C4CD1F9E-E9A5-5169-46AD-09E258A216D9}"/>
              </a:ext>
            </a:extLst>
          </p:cNvPr>
          <p:cNvSpPr/>
          <p:nvPr/>
        </p:nvSpPr>
        <p:spPr>
          <a:xfrm>
            <a:off x="642212" y="4490218"/>
            <a:ext cx="6482282" cy="1295195"/>
          </a:xfrm>
          <a:prstGeom prst="roundRect">
            <a:avLst/>
          </a:prstGeom>
          <a:solidFill>
            <a:srgbClr val="E381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2"/>
          <p:cNvSpPr>
            <a:spLocks noGrp="1"/>
          </p:cNvSpPr>
          <p:nvPr>
            <p:ph idx="1"/>
          </p:nvPr>
        </p:nvSpPr>
        <p:spPr>
          <a:xfrm>
            <a:off x="756418" y="4581774"/>
            <a:ext cx="6253870" cy="1203640"/>
          </a:xfrm>
          <a:noFill/>
        </p:spPr>
        <p:txBody>
          <a:bodyPr>
            <a:noAutofit/>
          </a:bodyPr>
          <a:lstStyle/>
          <a:p>
            <a:pPr marL="0" indent="0">
              <a:lnSpc>
                <a:spcPct val="100000"/>
              </a:lnSpc>
              <a:buNone/>
            </a:pPr>
            <a:r>
              <a:rPr lang="en-GB" dirty="0">
                <a:solidFill>
                  <a:schemeClr val="bg1"/>
                </a:solidFill>
                <a:latin typeface="Century Gothic" panose="020B0502020202020204" pitchFamily="34" charset="0"/>
              </a:rPr>
              <a:t>Yorkshire and Humber International Recruitment Project, 2023 to 2026</a:t>
            </a:r>
          </a:p>
          <a:p>
            <a:pPr marL="0" indent="0">
              <a:lnSpc>
                <a:spcPct val="100000"/>
              </a:lnSpc>
              <a:buNone/>
            </a:pP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6254753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A2320-45BB-8FBC-A00B-4AF1E4723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FE9FB-CCE9-9854-4AF4-5189E65EFE0C}"/>
              </a:ext>
            </a:extLst>
          </p:cNvPr>
          <p:cNvSpPr>
            <a:spLocks noGrp="1"/>
          </p:cNvSpPr>
          <p:nvPr>
            <p:ph type="title"/>
          </p:nvPr>
        </p:nvSpPr>
        <p:spPr/>
        <p:txBody>
          <a:bodyPr>
            <a:normAutofit fontScale="90000"/>
          </a:bodyPr>
          <a:lstStyle/>
          <a:p>
            <a:pPr algn="ctr"/>
            <a:r>
              <a:rPr lang="en-GB" sz="3200" dirty="0"/>
              <a:t>THE IMMIGRATION WHITE PAPER </a:t>
            </a: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191CE7E2-F785-1F80-E667-638B834A728A}"/>
              </a:ext>
            </a:extLst>
          </p:cNvPr>
          <p:cNvSpPr>
            <a:spLocks noGrp="1"/>
          </p:cNvSpPr>
          <p:nvPr>
            <p:ph idx="1"/>
          </p:nvPr>
        </p:nvSpPr>
        <p:spPr>
          <a:xfrm>
            <a:off x="677334" y="1782619"/>
            <a:ext cx="8596668" cy="4258744"/>
          </a:xfrm>
        </p:spPr>
        <p:txBody>
          <a:bodyPr>
            <a:normAutofit/>
          </a:bodyPr>
          <a:lstStyle/>
          <a:p>
            <a:pPr algn="just"/>
            <a:r>
              <a:rPr lang="en-US" sz="2000" dirty="0"/>
              <a:t>How this affects the Care Sector:</a:t>
            </a:r>
          </a:p>
          <a:p>
            <a:pPr algn="just"/>
            <a:endParaRPr lang="en-US" sz="2000" dirty="0"/>
          </a:p>
          <a:p>
            <a:pPr algn="just"/>
            <a:r>
              <a:rPr lang="en-US" sz="2000" dirty="0"/>
              <a:t>Recruitment of care staff will need to be from within the UK (regional care partnerships) and those able to switch to the skilled worker route. </a:t>
            </a:r>
          </a:p>
          <a:p>
            <a:pPr algn="just"/>
            <a:endParaRPr lang="en-US" sz="2000" dirty="0"/>
          </a:p>
          <a:p>
            <a:pPr algn="just"/>
            <a:r>
              <a:rPr lang="en-US" sz="2000" dirty="0"/>
              <a:t>The skilled worker and care worker visa changes would come in this year in a step-by-step managed approach.</a:t>
            </a:r>
          </a:p>
          <a:p>
            <a:pPr algn="just"/>
            <a:endParaRPr lang="en-US" sz="2000" dirty="0"/>
          </a:p>
          <a:p>
            <a:pPr algn="just"/>
            <a:r>
              <a:rPr lang="en-US" sz="2000" dirty="0"/>
              <a:t>Therefore, care providers will be faced with a complete ban on overseas recruitment which will cause significant issues in the sector. </a:t>
            </a:r>
          </a:p>
          <a:p>
            <a:pPr algn="just"/>
            <a:endParaRPr lang="en-US" sz="2000" dirty="0"/>
          </a:p>
          <a:p>
            <a:pPr algn="just"/>
            <a:endParaRPr lang="en-US" sz="2000" dirty="0"/>
          </a:p>
        </p:txBody>
      </p:sp>
      <p:pic>
        <p:nvPicPr>
          <p:cNvPr id="4" name="Picture 3">
            <a:extLst>
              <a:ext uri="{FF2B5EF4-FFF2-40B4-BE49-F238E27FC236}">
                <a16:creationId xmlns:a16="http://schemas.microsoft.com/office/drawing/2014/main" id="{9431E6F2-9780-F980-1408-3DB5261B490D}"/>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1565103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D55D8-0529-E3B6-C76F-CE6151FD9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954C1-4392-CD9F-14A6-498CA3456F9D}"/>
              </a:ext>
            </a:extLst>
          </p:cNvPr>
          <p:cNvSpPr>
            <a:spLocks noGrp="1"/>
          </p:cNvSpPr>
          <p:nvPr>
            <p:ph type="title"/>
          </p:nvPr>
        </p:nvSpPr>
        <p:spPr/>
        <p:txBody>
          <a:bodyPr>
            <a:normAutofit fontScale="90000"/>
          </a:bodyPr>
          <a:lstStyle/>
          <a:p>
            <a:pPr algn="ctr"/>
            <a:r>
              <a:rPr lang="en-US" dirty="0"/>
              <a:t>UK RECRUITMENT RULES UPDATED</a:t>
            </a:r>
            <a:br>
              <a:rPr lang="en-US" dirty="0"/>
            </a:br>
            <a:br>
              <a:rPr lang="en-US" dirty="0"/>
            </a:br>
            <a:endParaRPr lang="en-GB" dirty="0"/>
          </a:p>
        </p:txBody>
      </p:sp>
      <p:sp>
        <p:nvSpPr>
          <p:cNvPr id="3" name="Content Placeholder 2">
            <a:extLst>
              <a:ext uri="{FF2B5EF4-FFF2-40B4-BE49-F238E27FC236}">
                <a16:creationId xmlns:a16="http://schemas.microsoft.com/office/drawing/2014/main" id="{5961DA3B-77F5-9D10-C52B-ED5D871D2D2E}"/>
              </a:ext>
            </a:extLst>
          </p:cNvPr>
          <p:cNvSpPr>
            <a:spLocks noGrp="1"/>
          </p:cNvSpPr>
          <p:nvPr>
            <p:ph idx="1"/>
          </p:nvPr>
        </p:nvSpPr>
        <p:spPr/>
        <p:txBody>
          <a:bodyPr>
            <a:normAutofit/>
          </a:bodyPr>
          <a:lstStyle/>
          <a:p>
            <a:pPr algn="just"/>
            <a:r>
              <a:rPr lang="en-US" sz="2000" dirty="0"/>
              <a:t>Care providers in England now must first attempt to recruit care workers from the existing UK workforce before hiring from overseas or migrant workers from within the UK. </a:t>
            </a:r>
          </a:p>
          <a:p>
            <a:pPr algn="just"/>
            <a:endParaRPr lang="en-US" sz="2000" dirty="0"/>
          </a:p>
          <a:p>
            <a:pPr algn="just"/>
            <a:r>
              <a:rPr lang="en-US" sz="2000" dirty="0"/>
              <a:t>This applies to care workers and senior care workers and is meant to reduce dependence on overseas recruitment and support those already in the UK care sector.</a:t>
            </a:r>
          </a:p>
          <a:p>
            <a:pPr algn="just"/>
            <a:endParaRPr lang="en-US" sz="2000" dirty="0"/>
          </a:p>
          <a:p>
            <a:pPr algn="just"/>
            <a:r>
              <a:rPr lang="en-US" sz="2000" dirty="0"/>
              <a:t>Employers need confirmation from their regional care partnerships showing genuine attempts to hire UK-based workers first.</a:t>
            </a:r>
          </a:p>
        </p:txBody>
      </p:sp>
      <p:pic>
        <p:nvPicPr>
          <p:cNvPr id="4" name="Picture 3">
            <a:extLst>
              <a:ext uri="{FF2B5EF4-FFF2-40B4-BE49-F238E27FC236}">
                <a16:creationId xmlns:a16="http://schemas.microsoft.com/office/drawing/2014/main" id="{7432B918-D7FD-03C2-5FF9-21C5D868901A}"/>
              </a:ext>
            </a:extLst>
          </p:cNvPr>
          <p:cNvPicPr>
            <a:picLocks noChangeAspect="1"/>
          </p:cNvPicPr>
          <p:nvPr/>
        </p:nvPicPr>
        <p:blipFill>
          <a:blip r:embed="rId2"/>
          <a:stretch>
            <a:fillRect/>
          </a:stretch>
        </p:blipFill>
        <p:spPr>
          <a:xfrm>
            <a:off x="69011" y="609600"/>
            <a:ext cx="1407517" cy="749879"/>
          </a:xfrm>
          <a:prstGeom prst="rect">
            <a:avLst/>
          </a:prstGeom>
        </p:spPr>
      </p:pic>
    </p:spTree>
    <p:extLst>
      <p:ext uri="{BB962C8B-B14F-4D97-AF65-F5344CB8AC3E}">
        <p14:creationId xmlns:p14="http://schemas.microsoft.com/office/powerpoint/2010/main" val="292699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B5A68-EBA1-8B12-F229-154954CB3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5223C-0271-1A86-8ED1-4F6E23333A16}"/>
              </a:ext>
            </a:extLst>
          </p:cNvPr>
          <p:cNvSpPr>
            <a:spLocks noGrp="1"/>
          </p:cNvSpPr>
          <p:nvPr>
            <p:ph type="title"/>
          </p:nvPr>
        </p:nvSpPr>
        <p:spPr/>
        <p:txBody>
          <a:bodyPr/>
          <a:lstStyle/>
          <a:p>
            <a:pPr algn="ctr"/>
            <a:r>
              <a:rPr lang="en-US" dirty="0"/>
              <a:t>REGIONAL CARE PARTNERSHIPS</a:t>
            </a:r>
            <a:endParaRPr lang="en-GB" dirty="0"/>
          </a:p>
        </p:txBody>
      </p:sp>
      <p:sp>
        <p:nvSpPr>
          <p:cNvPr id="3" name="Content Placeholder 2">
            <a:extLst>
              <a:ext uri="{FF2B5EF4-FFF2-40B4-BE49-F238E27FC236}">
                <a16:creationId xmlns:a16="http://schemas.microsoft.com/office/drawing/2014/main" id="{49B5C17B-26A9-E475-F222-710051E89775}"/>
              </a:ext>
            </a:extLst>
          </p:cNvPr>
          <p:cNvSpPr>
            <a:spLocks noGrp="1"/>
          </p:cNvSpPr>
          <p:nvPr>
            <p:ph idx="1"/>
          </p:nvPr>
        </p:nvSpPr>
        <p:spPr>
          <a:xfrm>
            <a:off x="535709" y="1256145"/>
            <a:ext cx="9125527" cy="5283197"/>
          </a:xfrm>
        </p:spPr>
        <p:txBody>
          <a:bodyPr>
            <a:normAutofit/>
          </a:bodyPr>
          <a:lstStyle/>
          <a:p>
            <a:pPr marL="0" indent="0">
              <a:buNone/>
            </a:pPr>
            <a:endParaRPr lang="en-US" sz="2000" dirty="0"/>
          </a:p>
          <a:p>
            <a:endParaRPr lang="en-US" sz="2000" dirty="0"/>
          </a:p>
          <a:p>
            <a:endParaRPr lang="en-US" sz="2000" dirty="0"/>
          </a:p>
          <a:p>
            <a:endParaRPr lang="en-US" sz="2000" dirty="0"/>
          </a:p>
          <a:p>
            <a:endParaRPr lang="en-US" sz="2000" dirty="0"/>
          </a:p>
        </p:txBody>
      </p:sp>
      <p:sp>
        <p:nvSpPr>
          <p:cNvPr id="5" name="Rectangle 1">
            <a:extLst>
              <a:ext uri="{FF2B5EF4-FFF2-40B4-BE49-F238E27FC236}">
                <a16:creationId xmlns:a16="http://schemas.microsoft.com/office/drawing/2014/main" id="{1BFCC046-5251-F326-3768-9E90A1769CD7}"/>
              </a:ext>
            </a:extLst>
          </p:cNvPr>
          <p:cNvSpPr>
            <a:spLocks noChangeArrowheads="1"/>
          </p:cNvSpPr>
          <p:nvPr/>
        </p:nvSpPr>
        <p:spPr bwMode="auto">
          <a:xfrm>
            <a:off x="4049713" y="2103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DFB7A259-0884-709D-2252-CDD498A7CAD1}"/>
              </a:ext>
            </a:extLst>
          </p:cNvPr>
          <p:cNvGraphicFramePr>
            <a:graphicFrameLocks noGrp="1"/>
          </p:cNvGraphicFramePr>
          <p:nvPr>
            <p:extLst>
              <p:ext uri="{D42A27DB-BD31-4B8C-83A1-F6EECF244321}">
                <p14:modId xmlns:p14="http://schemas.microsoft.com/office/powerpoint/2010/main" val="2181463957"/>
              </p:ext>
            </p:extLst>
          </p:nvPr>
        </p:nvGraphicFramePr>
        <p:xfrm>
          <a:off x="1126836" y="1514765"/>
          <a:ext cx="7860146" cy="5085782"/>
        </p:xfrm>
        <a:graphic>
          <a:graphicData uri="http://schemas.openxmlformats.org/drawingml/2006/table">
            <a:tbl>
              <a:tblPr/>
              <a:tblGrid>
                <a:gridCol w="3907144">
                  <a:extLst>
                    <a:ext uri="{9D8B030D-6E8A-4147-A177-3AD203B41FA5}">
                      <a16:colId xmlns:a16="http://schemas.microsoft.com/office/drawing/2014/main" val="1790082784"/>
                    </a:ext>
                  </a:extLst>
                </a:gridCol>
                <a:gridCol w="3953002">
                  <a:extLst>
                    <a:ext uri="{9D8B030D-6E8A-4147-A177-3AD203B41FA5}">
                      <a16:colId xmlns:a16="http://schemas.microsoft.com/office/drawing/2014/main" val="1575163828"/>
                    </a:ext>
                  </a:extLst>
                </a:gridCol>
              </a:tblGrid>
              <a:tr h="343014">
                <a:tc>
                  <a:txBody>
                    <a:bodyPr/>
                    <a:lstStyle/>
                    <a:p>
                      <a:pPr algn="just" fontAlgn="ctr" latinLnBrk="0"/>
                      <a:r>
                        <a:rPr lang="en-GB" sz="1100" b="0" dirty="0">
                          <a:solidFill>
                            <a:srgbClr val="555555"/>
                          </a:solidFill>
                          <a:effectLst/>
                        </a:rPr>
                        <a:t>Region</a:t>
                      </a:r>
                      <a:endParaRPr lang="en-GB" sz="1100" b="1" dirty="0">
                        <a:solidFill>
                          <a:srgbClr val="555555"/>
                        </a:solidFill>
                        <a:effectLst/>
                      </a:endParaRPr>
                    </a:p>
                  </a:txBody>
                  <a:tcPr marL="115006" marR="115006" marT="43127" marB="43127" anchor="ctr">
                    <a:lnL>
                      <a:noFill/>
                    </a:lnL>
                    <a:lnR>
                      <a:noFill/>
                    </a:lnR>
                    <a:lnT>
                      <a:noFill/>
                    </a:lnT>
                    <a:lnB w="7620" cap="flat" cmpd="sng" algn="ctr">
                      <a:solidFill>
                        <a:srgbClr val="EEEEEE"/>
                      </a:solidFill>
                      <a:prstDash val="solid"/>
                      <a:round/>
                      <a:headEnd type="none" w="med" len="med"/>
                      <a:tailEnd type="none" w="med" len="med"/>
                    </a:lnB>
                    <a:solidFill>
                      <a:srgbClr val="D9EDF7"/>
                    </a:solidFill>
                  </a:tcPr>
                </a:tc>
                <a:tc>
                  <a:txBody>
                    <a:bodyPr/>
                    <a:lstStyle/>
                    <a:p>
                      <a:pPr algn="l" fontAlgn="ctr" latinLnBrk="0"/>
                      <a:r>
                        <a:rPr lang="en-GB" sz="1100" b="0">
                          <a:solidFill>
                            <a:srgbClr val="555555"/>
                          </a:solidFill>
                          <a:effectLst/>
                        </a:rPr>
                        <a:t>Contact details</a:t>
                      </a:r>
                      <a:endParaRPr lang="en-GB" sz="1100" b="1">
                        <a:solidFill>
                          <a:srgbClr val="555555"/>
                        </a:solidFill>
                        <a:effectLst/>
                      </a:endParaRPr>
                    </a:p>
                  </a:txBody>
                  <a:tcPr marL="115006" marR="115006" marT="43127" marB="43127" anchor="ctr">
                    <a:lnL>
                      <a:noFill/>
                    </a:lnL>
                    <a:lnR>
                      <a:noFill/>
                    </a:lnR>
                    <a:lnT>
                      <a:noFill/>
                    </a:lnT>
                    <a:lnB w="7620" cap="flat" cmpd="sng" algn="ctr">
                      <a:solidFill>
                        <a:srgbClr val="EEEEEE"/>
                      </a:solidFill>
                      <a:prstDash val="solid"/>
                      <a:round/>
                      <a:headEnd type="none" w="med" len="med"/>
                      <a:tailEnd type="none" w="med" len="med"/>
                    </a:lnB>
                    <a:solidFill>
                      <a:srgbClr val="D9EDF7"/>
                    </a:solidFill>
                  </a:tcPr>
                </a:tc>
                <a:extLst>
                  <a:ext uri="{0D108BD9-81ED-4DB2-BD59-A6C34878D82A}">
                    <a16:rowId xmlns:a16="http://schemas.microsoft.com/office/drawing/2014/main" val="2803938033"/>
                  </a:ext>
                </a:extLst>
              </a:tr>
              <a:tr h="304171">
                <a:tc>
                  <a:txBody>
                    <a:bodyPr/>
                    <a:lstStyle/>
                    <a:p>
                      <a:pPr algn="l" fontAlgn="t"/>
                      <a:r>
                        <a:rPr lang="en-GB" sz="1100">
                          <a:solidFill>
                            <a:srgbClr val="111111"/>
                          </a:solidFill>
                          <a:effectLst/>
                        </a:rPr>
                        <a:t>North Central London</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2">
                            <a:extLst>
                              <a:ext uri="{A12FA001-AC4F-418D-AE19-62706E023703}">
                                <ahyp:hlinkClr xmlns:ahyp="http://schemas.microsoft.com/office/drawing/2018/hyperlinkcolor" val="tx"/>
                              </a:ext>
                            </a:extLst>
                          </a:hlinkClick>
                        </a:rPr>
                        <a:t>NCL.HSCAcademy@camden.gov.uk</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124897942"/>
                  </a:ext>
                </a:extLst>
              </a:tr>
              <a:tr h="304171">
                <a:tc>
                  <a:txBody>
                    <a:bodyPr/>
                    <a:lstStyle/>
                    <a:p>
                      <a:pPr algn="l" fontAlgn="t"/>
                      <a:r>
                        <a:rPr lang="en-GB" sz="1100">
                          <a:solidFill>
                            <a:srgbClr val="111111"/>
                          </a:solidFill>
                          <a:effectLst/>
                        </a:rPr>
                        <a:t>North West London</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3">
                            <a:extLst>
                              <a:ext uri="{A12FA001-AC4F-418D-AE19-62706E023703}">
                                <ahyp:hlinkClr xmlns:ahyp="http://schemas.microsoft.com/office/drawing/2018/hyperlinkcolor" val="tx"/>
                              </a:ext>
                            </a:extLst>
                          </a:hlinkClick>
                        </a:rPr>
                        <a:t>chelwest.nwlirsub-regional@nhs.net</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100621342"/>
                  </a:ext>
                </a:extLst>
              </a:tr>
              <a:tr h="304171">
                <a:tc>
                  <a:txBody>
                    <a:bodyPr/>
                    <a:lstStyle/>
                    <a:p>
                      <a:pPr algn="l" fontAlgn="t"/>
                      <a:r>
                        <a:rPr lang="en-GB" sz="1100" dirty="0">
                          <a:solidFill>
                            <a:srgbClr val="111111"/>
                          </a:solidFill>
                          <a:effectLst/>
                        </a:rPr>
                        <a:t>South East London</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4">
                            <a:extLst>
                              <a:ext uri="{A12FA001-AC4F-418D-AE19-62706E023703}">
                                <ahyp:hlinkClr xmlns:ahyp="http://schemas.microsoft.com/office/drawing/2018/hyperlinkcolor" val="tx"/>
                              </a:ext>
                            </a:extLst>
                          </a:hlinkClick>
                        </a:rPr>
                        <a:t>IR.SELondon@bexley.gov.uk </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05190554"/>
                  </a:ext>
                </a:extLst>
              </a:tr>
              <a:tr h="304171">
                <a:tc>
                  <a:txBody>
                    <a:bodyPr/>
                    <a:lstStyle/>
                    <a:p>
                      <a:pPr algn="l" fontAlgn="t"/>
                      <a:r>
                        <a:rPr lang="en-GB" sz="1100" dirty="0">
                          <a:solidFill>
                            <a:srgbClr val="111111"/>
                          </a:solidFill>
                          <a:effectLst/>
                        </a:rPr>
                        <a:t>North East London</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5">
                            <a:extLst>
                              <a:ext uri="{A12FA001-AC4F-418D-AE19-62706E023703}">
                                <ahyp:hlinkClr xmlns:ahyp="http://schemas.microsoft.com/office/drawing/2018/hyperlinkcolor" val="tx"/>
                              </a:ext>
                            </a:extLst>
                          </a:hlinkClick>
                        </a:rPr>
                        <a:t>NEL.IRSupport@havering.gov.uk </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130245084"/>
                  </a:ext>
                </a:extLst>
              </a:tr>
              <a:tr h="530654">
                <a:tc>
                  <a:txBody>
                    <a:bodyPr/>
                    <a:lstStyle/>
                    <a:p>
                      <a:pPr algn="l" fontAlgn="t"/>
                      <a:r>
                        <a:rPr lang="en-GB" sz="1100" dirty="0">
                          <a:solidFill>
                            <a:srgbClr val="111111"/>
                          </a:solidFill>
                          <a:effectLst/>
                        </a:rPr>
                        <a:t>South West London</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6">
                            <a:extLst>
                              <a:ext uri="{A12FA001-AC4F-418D-AE19-62706E023703}">
                                <ahyp:hlinkClr xmlns:ahyp="http://schemas.microsoft.com/office/drawing/2018/hyperlinkcolor" val="tx"/>
                              </a:ext>
                            </a:extLst>
                          </a:hlinkClick>
                        </a:rPr>
                        <a:t>Internationalrecruitment@southlondonpartnership.co.uk</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1744915"/>
                  </a:ext>
                </a:extLst>
              </a:tr>
              <a:tr h="304171">
                <a:tc>
                  <a:txBody>
                    <a:bodyPr/>
                    <a:lstStyle/>
                    <a:p>
                      <a:pPr algn="l" fontAlgn="t"/>
                      <a:r>
                        <a:rPr lang="en-GB" sz="1100" dirty="0">
                          <a:solidFill>
                            <a:srgbClr val="111111"/>
                          </a:solidFill>
                          <a:effectLst/>
                        </a:rPr>
                        <a:t>South East England</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US" sz="1100" b="0" u="none" strike="noStrike" dirty="0">
                          <a:solidFill>
                            <a:schemeClr val="accent1">
                              <a:lumMod val="75000"/>
                            </a:schemeClr>
                          </a:solidFill>
                          <a:effectLst/>
                          <a:hlinkClick r:id="rId7">
                            <a:extLst>
                              <a:ext uri="{A12FA001-AC4F-418D-AE19-62706E023703}">
                                <ahyp:hlinkClr xmlns:ahyp="http://schemas.microsoft.com/office/drawing/2018/hyperlinkcolor" val="tx"/>
                              </a:ext>
                            </a:extLst>
                          </a:hlinkClick>
                        </a:rPr>
                        <a:t>Please fill in this form</a:t>
                      </a:r>
                      <a:endParaRPr lang="en-US"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454080352"/>
                  </a:ext>
                </a:extLst>
              </a:tr>
              <a:tr h="304171">
                <a:tc>
                  <a:txBody>
                    <a:bodyPr/>
                    <a:lstStyle/>
                    <a:p>
                      <a:pPr algn="l" fontAlgn="t"/>
                      <a:r>
                        <a:rPr lang="en-GB" sz="1100">
                          <a:solidFill>
                            <a:srgbClr val="111111"/>
                          </a:solidFill>
                          <a:effectLst/>
                        </a:rPr>
                        <a:t>East of England</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8">
                            <a:extLst>
                              <a:ext uri="{A12FA001-AC4F-418D-AE19-62706E023703}">
                                <ahyp:hlinkClr xmlns:ahyp="http://schemas.microsoft.com/office/drawing/2018/hyperlinkcolor" val="tx"/>
                              </a:ext>
                            </a:extLst>
                          </a:hlinkClick>
                        </a:rPr>
                        <a:t>internationalrecruitmenteast@norfolk.gov.uk</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585748767"/>
                  </a:ext>
                </a:extLst>
              </a:tr>
              <a:tr h="257891">
                <a:tc>
                  <a:txBody>
                    <a:bodyPr/>
                    <a:lstStyle/>
                    <a:p>
                      <a:pPr algn="l" fontAlgn="t"/>
                      <a:r>
                        <a:rPr lang="en-GB" sz="1100">
                          <a:solidFill>
                            <a:srgbClr val="111111"/>
                          </a:solidFill>
                          <a:effectLst/>
                        </a:rPr>
                        <a:t>South West</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9">
                            <a:extLst>
                              <a:ext uri="{A12FA001-AC4F-418D-AE19-62706E023703}">
                                <ahyp:hlinkClr xmlns:ahyp="http://schemas.microsoft.com/office/drawing/2018/hyperlinkcolor" val="tx"/>
                              </a:ext>
                            </a:extLst>
                          </a:hlinkClick>
                        </a:rPr>
                        <a:t>commissioning.swadass@swcouncils.gov.uk </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839165358"/>
                  </a:ext>
                </a:extLst>
              </a:tr>
              <a:tr h="304171">
                <a:tc>
                  <a:txBody>
                    <a:bodyPr/>
                    <a:lstStyle/>
                    <a:p>
                      <a:pPr algn="l" fontAlgn="t"/>
                      <a:r>
                        <a:rPr lang="en-GB" sz="1100">
                          <a:solidFill>
                            <a:srgbClr val="111111"/>
                          </a:solidFill>
                          <a:effectLst/>
                        </a:rPr>
                        <a:t>East Midlands</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10">
                            <a:extLst>
                              <a:ext uri="{A12FA001-AC4F-418D-AE19-62706E023703}">
                                <ahyp:hlinkClr xmlns:ahyp="http://schemas.microsoft.com/office/drawing/2018/hyperlinkcolor" val="tx"/>
                              </a:ext>
                            </a:extLst>
                          </a:hlinkClick>
                        </a:rPr>
                        <a:t>employersupport@eastmidscare.co.uk </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548404742"/>
                  </a:ext>
                </a:extLst>
              </a:tr>
              <a:tr h="304171">
                <a:tc>
                  <a:txBody>
                    <a:bodyPr/>
                    <a:lstStyle/>
                    <a:p>
                      <a:pPr algn="l" fontAlgn="t"/>
                      <a:r>
                        <a:rPr lang="en-GB" sz="1100" dirty="0">
                          <a:solidFill>
                            <a:srgbClr val="111111"/>
                          </a:solidFill>
                          <a:effectLst/>
                        </a:rPr>
                        <a:t>West Midlands</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3F3F3"/>
                    </a:solidFill>
                  </a:tcPr>
                </a:tc>
                <a:tc>
                  <a:txBody>
                    <a:bodyPr/>
                    <a:lstStyle/>
                    <a:p>
                      <a:pPr algn="l" fontAlgn="t"/>
                      <a:r>
                        <a:rPr lang="en-GB" sz="1100" b="0" u="none" strike="noStrike" dirty="0">
                          <a:solidFill>
                            <a:schemeClr val="accent1">
                              <a:lumMod val="75000"/>
                            </a:schemeClr>
                          </a:solidFill>
                          <a:effectLst/>
                          <a:hlinkClick r:id="rId11">
                            <a:extLst>
                              <a:ext uri="{A12FA001-AC4F-418D-AE19-62706E023703}">
                                <ahyp:hlinkClr xmlns:ahyp="http://schemas.microsoft.com/office/drawing/2018/hyperlinkcolor" val="tx"/>
                              </a:ext>
                            </a:extLst>
                          </a:hlinkClick>
                        </a:rPr>
                        <a:t>intlrecruitmentinfo@wm-adass.org.uk</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3F3F3"/>
                    </a:solidFill>
                  </a:tcPr>
                </a:tc>
                <a:extLst>
                  <a:ext uri="{0D108BD9-81ED-4DB2-BD59-A6C34878D82A}">
                    <a16:rowId xmlns:a16="http://schemas.microsoft.com/office/drawing/2014/main" val="2502114266"/>
                  </a:ext>
                </a:extLst>
              </a:tr>
              <a:tr h="304171">
                <a:tc>
                  <a:txBody>
                    <a:bodyPr/>
                    <a:lstStyle/>
                    <a:p>
                      <a:pPr algn="l" fontAlgn="t"/>
                      <a:r>
                        <a:rPr lang="en-GB" sz="1100">
                          <a:solidFill>
                            <a:srgbClr val="111111"/>
                          </a:solidFill>
                          <a:effectLst/>
                        </a:rPr>
                        <a:t>Yorkshire &amp; Humber</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12">
                            <a:extLst>
                              <a:ext uri="{A12FA001-AC4F-418D-AE19-62706E023703}">
                                <ahyp:hlinkClr xmlns:ahyp="http://schemas.microsoft.com/office/drawing/2018/hyperlinkcolor" val="tx"/>
                              </a:ext>
                            </a:extLst>
                          </a:hlinkClick>
                        </a:rPr>
                        <a:t>international.recruitment@adassyh.org.uk </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285538395"/>
                  </a:ext>
                </a:extLst>
              </a:tr>
              <a:tr h="304171">
                <a:tc>
                  <a:txBody>
                    <a:bodyPr/>
                    <a:lstStyle/>
                    <a:p>
                      <a:pPr algn="l" fontAlgn="t"/>
                      <a:r>
                        <a:rPr lang="en-GB" sz="1100">
                          <a:solidFill>
                            <a:srgbClr val="111111"/>
                          </a:solidFill>
                          <a:effectLst/>
                        </a:rPr>
                        <a:t>Greater Manchester</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u="sng" dirty="0">
                          <a:solidFill>
                            <a:schemeClr val="accent1">
                              <a:lumMod val="75000"/>
                            </a:schemeClr>
                          </a:solidFill>
                          <a:effectLst/>
                        </a:rPr>
                        <a:t>nhsgm.gmadviceandsupport@nhs.net</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49534497"/>
                  </a:ext>
                </a:extLst>
              </a:tr>
              <a:tr h="304171">
                <a:tc>
                  <a:txBody>
                    <a:bodyPr/>
                    <a:lstStyle/>
                    <a:p>
                      <a:pPr algn="l" fontAlgn="t"/>
                      <a:r>
                        <a:rPr lang="en-GB" sz="1100">
                          <a:solidFill>
                            <a:srgbClr val="111111"/>
                          </a:solidFill>
                          <a:effectLst/>
                        </a:rPr>
                        <a:t>Cheshire &amp; Mersey</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13">
                            <a:extLst>
                              <a:ext uri="{A12FA001-AC4F-418D-AE19-62706E023703}">
                                <ahyp:hlinkClr xmlns:ahyp="http://schemas.microsoft.com/office/drawing/2018/hyperlinkcolor" val="tx"/>
                              </a:ext>
                            </a:extLst>
                          </a:hlinkClick>
                        </a:rPr>
                        <a:t>cminternationalrecru@warrington.gov.uk </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95231922"/>
                  </a:ext>
                </a:extLst>
              </a:tr>
              <a:tr h="304171">
                <a:tc>
                  <a:txBody>
                    <a:bodyPr/>
                    <a:lstStyle/>
                    <a:p>
                      <a:pPr algn="l" fontAlgn="t"/>
                      <a:r>
                        <a:rPr lang="en-GB" sz="1100">
                          <a:solidFill>
                            <a:srgbClr val="111111"/>
                          </a:solidFill>
                          <a:effectLst/>
                        </a:rPr>
                        <a:t>Lancashire, Westmorland &amp; Furness</a:t>
                      </a: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algn="l" fontAlgn="t"/>
                      <a:r>
                        <a:rPr lang="en-GB" sz="1100" b="0" u="none" strike="noStrike" dirty="0">
                          <a:solidFill>
                            <a:schemeClr val="accent1">
                              <a:lumMod val="75000"/>
                            </a:schemeClr>
                          </a:solidFill>
                          <a:effectLst/>
                          <a:hlinkClick r:id="rId14">
                            <a:extLst>
                              <a:ext uri="{A12FA001-AC4F-418D-AE19-62706E023703}">
                                <ahyp:hlinkClr xmlns:ahyp="http://schemas.microsoft.com/office/drawing/2018/hyperlinkcolor" val="tx"/>
                              </a:ext>
                            </a:extLst>
                          </a:hlinkClick>
                        </a:rPr>
                        <a:t>IRSupport@lancashire.gov.uk </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90641560"/>
                  </a:ext>
                </a:extLst>
              </a:tr>
              <a:tr h="304171">
                <a:tc>
                  <a:txBody>
                    <a:bodyPr/>
                    <a:lstStyle/>
                    <a:p>
                      <a:pPr algn="l" fontAlgn="t"/>
                      <a:r>
                        <a:rPr lang="en-GB" sz="1100" dirty="0">
                          <a:solidFill>
                            <a:srgbClr val="111111"/>
                          </a:solidFill>
                          <a:effectLst/>
                        </a:rPr>
                        <a:t>North East</a:t>
                      </a:r>
                    </a:p>
                  </a:txBody>
                  <a:tcPr marL="115006" marR="115006" marT="28751" marB="28751">
                    <a:lnL>
                      <a:noFill/>
                    </a:lnL>
                    <a:lnR>
                      <a:noFill/>
                    </a:lnR>
                    <a:lnT w="7620" cap="flat" cmpd="sng" algn="ctr">
                      <a:solidFill>
                        <a:srgbClr val="EEEEEE"/>
                      </a:solidFill>
                      <a:prstDash val="solid"/>
                      <a:round/>
                      <a:headEnd type="none" w="med" len="med"/>
                      <a:tailEnd type="none" w="med" len="med"/>
                    </a:lnT>
                    <a:lnB>
                      <a:noFill/>
                    </a:lnB>
                    <a:solidFill>
                      <a:srgbClr val="F9F9F9"/>
                    </a:solidFill>
                  </a:tcPr>
                </a:tc>
                <a:tc>
                  <a:txBody>
                    <a:bodyPr/>
                    <a:lstStyle/>
                    <a:p>
                      <a:pPr algn="l" fontAlgn="t"/>
                      <a:r>
                        <a:rPr lang="en-GB" sz="1100" b="0" u="none" strike="noStrike" dirty="0">
                          <a:solidFill>
                            <a:schemeClr val="accent1">
                              <a:lumMod val="75000"/>
                            </a:schemeClr>
                          </a:solidFill>
                          <a:effectLst/>
                          <a:hlinkClick r:id="rId15">
                            <a:extLst>
                              <a:ext uri="{A12FA001-AC4F-418D-AE19-62706E023703}">
                                <ahyp:hlinkClr xmlns:ahyp="http://schemas.microsoft.com/office/drawing/2018/hyperlinkcolor" val="tx"/>
                              </a:ext>
                            </a:extLst>
                          </a:hlinkClick>
                        </a:rPr>
                        <a:t>sponsored.support@durham.gov.uk</a:t>
                      </a:r>
                      <a:endParaRPr lang="en-GB" sz="1100" dirty="0">
                        <a:solidFill>
                          <a:schemeClr val="accent1">
                            <a:lumMod val="75000"/>
                          </a:schemeClr>
                        </a:solidFill>
                        <a:effectLst/>
                      </a:endParaRPr>
                    </a:p>
                  </a:txBody>
                  <a:tcPr marL="115006" marR="115006" marT="28751" marB="28751">
                    <a:lnL>
                      <a:noFill/>
                    </a:lnL>
                    <a:lnR>
                      <a:noFill/>
                    </a:lnR>
                    <a:lnT w="7620" cap="flat" cmpd="sng" algn="ctr">
                      <a:solidFill>
                        <a:srgbClr val="EEEEEE"/>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4267973155"/>
                  </a:ext>
                </a:extLst>
              </a:tr>
            </a:tbl>
          </a:graphicData>
        </a:graphic>
      </p:graphicFrame>
      <p:pic>
        <p:nvPicPr>
          <p:cNvPr id="4" name="Picture 3">
            <a:extLst>
              <a:ext uri="{FF2B5EF4-FFF2-40B4-BE49-F238E27FC236}">
                <a16:creationId xmlns:a16="http://schemas.microsoft.com/office/drawing/2014/main" id="{9E5800B4-D544-A11E-65EA-F21A32EB8B57}"/>
              </a:ext>
            </a:extLst>
          </p:cNvPr>
          <p:cNvPicPr>
            <a:picLocks noChangeAspect="1"/>
          </p:cNvPicPr>
          <p:nvPr/>
        </p:nvPicPr>
        <p:blipFill>
          <a:blip r:embed="rId16"/>
          <a:stretch>
            <a:fillRect/>
          </a:stretch>
        </p:blipFill>
        <p:spPr>
          <a:xfrm>
            <a:off x="0" y="421696"/>
            <a:ext cx="1407517" cy="749879"/>
          </a:xfrm>
          <a:prstGeom prst="rect">
            <a:avLst/>
          </a:prstGeom>
        </p:spPr>
      </p:pic>
    </p:spTree>
    <p:extLst>
      <p:ext uri="{BB962C8B-B14F-4D97-AF65-F5344CB8AC3E}">
        <p14:creationId xmlns:p14="http://schemas.microsoft.com/office/powerpoint/2010/main" val="244110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BCA4B-FA2C-6BC5-2093-BFB394D1D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D576A-8412-6103-DA06-01D6DEC2196C}"/>
              </a:ext>
            </a:extLst>
          </p:cNvPr>
          <p:cNvSpPr>
            <a:spLocks noGrp="1"/>
          </p:cNvSpPr>
          <p:nvPr>
            <p:ph type="title"/>
          </p:nvPr>
        </p:nvSpPr>
        <p:spPr/>
        <p:txBody>
          <a:bodyPr/>
          <a:lstStyle/>
          <a:p>
            <a:pPr algn="ctr"/>
            <a:r>
              <a:rPr lang="en-US" dirty="0"/>
              <a:t>TOOLKIT PROCESS</a:t>
            </a:r>
            <a:endParaRPr lang="en-GB" dirty="0"/>
          </a:p>
        </p:txBody>
      </p:sp>
      <p:sp>
        <p:nvSpPr>
          <p:cNvPr id="3" name="Content Placeholder 2">
            <a:extLst>
              <a:ext uri="{FF2B5EF4-FFF2-40B4-BE49-F238E27FC236}">
                <a16:creationId xmlns:a16="http://schemas.microsoft.com/office/drawing/2014/main" id="{51CBABCC-351E-C88E-B290-C995778CE5E0}"/>
              </a:ext>
            </a:extLst>
          </p:cNvPr>
          <p:cNvSpPr>
            <a:spLocks noGrp="1"/>
          </p:cNvSpPr>
          <p:nvPr>
            <p:ph idx="1"/>
          </p:nvPr>
        </p:nvSpPr>
        <p:spPr/>
        <p:txBody>
          <a:bodyPr>
            <a:normAutofit/>
          </a:bodyPr>
          <a:lstStyle/>
          <a:p>
            <a:pPr algn="just"/>
            <a:r>
              <a:rPr lang="en-US" sz="2000" dirty="0"/>
              <a:t>Providers will need to contact the regional care partnership and inform them you are looking to recruit a carer or senior carer. </a:t>
            </a:r>
          </a:p>
          <a:p>
            <a:pPr algn="just"/>
            <a:endParaRPr lang="en-US" sz="2000" dirty="0"/>
          </a:p>
          <a:p>
            <a:pPr algn="just"/>
            <a:r>
              <a:rPr lang="en-US" sz="2000" dirty="0"/>
              <a:t>They will forward CVs and if you are satisfied with any, you may proceed with interviewing them.  </a:t>
            </a:r>
          </a:p>
          <a:p>
            <a:pPr algn="just"/>
            <a:endParaRPr lang="en-US" sz="2000" dirty="0"/>
          </a:p>
          <a:p>
            <a:pPr algn="just"/>
            <a:r>
              <a:rPr lang="en-US" sz="2000" dirty="0"/>
              <a:t>If it is the case that you are not satisfied with the workers in the displaced pool, you can sponsor an individual you have identified for the role - this will then be addressed on the </a:t>
            </a:r>
            <a:r>
              <a:rPr lang="en-US" sz="2000" dirty="0" err="1"/>
              <a:t>CoS</a:t>
            </a:r>
            <a:r>
              <a:rPr lang="en-US" sz="2000" dirty="0"/>
              <a:t> that will be assigned for the candidate.</a:t>
            </a:r>
          </a:p>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C0AEC80C-8F70-0C2C-8382-C83A42C4F869}"/>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2997498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0BB73-99DB-415F-9954-62699457D1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36B66-F23E-03C0-9752-19E52A8DD484}"/>
              </a:ext>
            </a:extLst>
          </p:cNvPr>
          <p:cNvSpPr>
            <a:spLocks noGrp="1"/>
          </p:cNvSpPr>
          <p:nvPr>
            <p:ph type="title"/>
          </p:nvPr>
        </p:nvSpPr>
        <p:spPr/>
        <p:txBody>
          <a:bodyPr/>
          <a:lstStyle/>
          <a:p>
            <a:pPr algn="ctr"/>
            <a:r>
              <a:rPr lang="en-US" dirty="0"/>
              <a:t>EXEMPTIONS APPLY</a:t>
            </a:r>
            <a:endParaRPr lang="en-GB" dirty="0"/>
          </a:p>
        </p:txBody>
      </p:sp>
      <p:sp>
        <p:nvSpPr>
          <p:cNvPr id="3" name="Content Placeholder 2">
            <a:extLst>
              <a:ext uri="{FF2B5EF4-FFF2-40B4-BE49-F238E27FC236}">
                <a16:creationId xmlns:a16="http://schemas.microsoft.com/office/drawing/2014/main" id="{D723D3F1-FF0B-33EA-2BC5-7ECF417FE1B0}"/>
              </a:ext>
            </a:extLst>
          </p:cNvPr>
          <p:cNvSpPr>
            <a:spLocks noGrp="1"/>
          </p:cNvSpPr>
          <p:nvPr>
            <p:ph idx="1"/>
          </p:nvPr>
        </p:nvSpPr>
        <p:spPr>
          <a:xfrm>
            <a:off x="677334" y="1930401"/>
            <a:ext cx="8596668" cy="4110962"/>
          </a:xfrm>
        </p:spPr>
        <p:txBody>
          <a:bodyPr>
            <a:normAutofit/>
          </a:bodyPr>
          <a:lstStyle/>
          <a:p>
            <a:pPr algn="just"/>
            <a:r>
              <a:rPr lang="en-US" sz="2000" dirty="0"/>
              <a:t>The new rules relate only to care jobs with working locations entirely in England. Applications relating to working locations in Scotland, Wales or Northern Ireland are unaffected.</a:t>
            </a:r>
          </a:p>
          <a:p>
            <a:pPr algn="just"/>
            <a:endParaRPr lang="en-US" sz="2000" dirty="0"/>
          </a:p>
          <a:p>
            <a:pPr algn="just"/>
            <a:r>
              <a:rPr lang="en-US" sz="2000" dirty="0"/>
              <a:t>The changes also do not apply to skilled workers in England who were already sponsored in these occupations before the changes take effect (including those changing employers)</a:t>
            </a:r>
          </a:p>
          <a:p>
            <a:pPr algn="just"/>
            <a:endParaRPr lang="en-US" sz="2000" dirty="0"/>
          </a:p>
          <a:p>
            <a:pPr algn="just"/>
            <a:r>
              <a:rPr lang="en-US" sz="2000" dirty="0"/>
              <a:t>Those migrants switching from other immigration routes (dependents, graduates, students) who have been working lawfully for their sponsor for at least three months are exempt. </a:t>
            </a:r>
          </a:p>
          <a:p>
            <a:pPr algn="just"/>
            <a:endParaRPr lang="en-US" sz="2000" dirty="0"/>
          </a:p>
          <a:p>
            <a:endParaRPr lang="en-US" sz="2000" dirty="0"/>
          </a:p>
        </p:txBody>
      </p:sp>
      <p:pic>
        <p:nvPicPr>
          <p:cNvPr id="4" name="Picture 3">
            <a:extLst>
              <a:ext uri="{FF2B5EF4-FFF2-40B4-BE49-F238E27FC236}">
                <a16:creationId xmlns:a16="http://schemas.microsoft.com/office/drawing/2014/main" id="{595C41FA-FF0B-B0E8-E26A-FB885F0D62E6}"/>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67257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028D3-1897-C8E2-84D1-BC825A6A2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033FA-052D-AE7B-CC2D-FDE22445F58A}"/>
              </a:ext>
            </a:extLst>
          </p:cNvPr>
          <p:cNvSpPr>
            <a:spLocks noGrp="1"/>
          </p:cNvSpPr>
          <p:nvPr>
            <p:ph type="title"/>
          </p:nvPr>
        </p:nvSpPr>
        <p:spPr/>
        <p:txBody>
          <a:bodyPr>
            <a:normAutofit/>
          </a:bodyPr>
          <a:lstStyle/>
          <a:p>
            <a:pPr algn="ctr"/>
            <a:r>
              <a:rPr lang="en-US" dirty="0"/>
              <a:t>INCREASED MINIMUM SALARY </a:t>
            </a:r>
            <a:br>
              <a:rPr lang="en-US" dirty="0"/>
            </a:br>
            <a:endParaRPr lang="en-US" dirty="0"/>
          </a:p>
        </p:txBody>
      </p:sp>
      <p:sp>
        <p:nvSpPr>
          <p:cNvPr id="3" name="Content Placeholder 2">
            <a:extLst>
              <a:ext uri="{FF2B5EF4-FFF2-40B4-BE49-F238E27FC236}">
                <a16:creationId xmlns:a16="http://schemas.microsoft.com/office/drawing/2014/main" id="{2731C9B7-3F07-085A-7D50-E45BC107A803}"/>
              </a:ext>
            </a:extLst>
          </p:cNvPr>
          <p:cNvSpPr>
            <a:spLocks noGrp="1"/>
          </p:cNvSpPr>
          <p:nvPr>
            <p:ph idx="1"/>
          </p:nvPr>
        </p:nvSpPr>
        <p:spPr/>
        <p:txBody>
          <a:bodyPr>
            <a:normAutofit/>
          </a:bodyPr>
          <a:lstStyle/>
          <a:p>
            <a:pPr algn="just"/>
            <a:r>
              <a:rPr lang="en-US" sz="2000" dirty="0"/>
              <a:t>The minimum salary threshold has been increased from the previous threshold of £23,200 per year (£11.90 per hour) to £25,000 per year (£12.82 per hour).</a:t>
            </a:r>
          </a:p>
          <a:p>
            <a:pPr algn="just"/>
            <a:endParaRPr lang="en-US" sz="2000" dirty="0"/>
          </a:p>
          <a:p>
            <a:pPr algn="just"/>
            <a:r>
              <a:rPr lang="en-US" sz="2000" dirty="0"/>
              <a:t>The new salary threshold applies to any new </a:t>
            </a:r>
            <a:r>
              <a:rPr lang="en-US" sz="2000" dirty="0" err="1"/>
              <a:t>CoSs</a:t>
            </a:r>
            <a:r>
              <a:rPr lang="en-US" sz="2000" dirty="0"/>
              <a:t> assigned after the 9</a:t>
            </a:r>
            <a:r>
              <a:rPr lang="en-US" sz="2000" baseline="30000" dirty="0"/>
              <a:t>th</a:t>
            </a:r>
            <a:r>
              <a:rPr lang="en-US" sz="2000" dirty="0"/>
              <a:t> April 2025. This includes any extension or switching applications.</a:t>
            </a:r>
          </a:p>
          <a:p>
            <a:pPr algn="just"/>
            <a:endParaRPr lang="en-US" sz="2000" dirty="0"/>
          </a:p>
          <a:p>
            <a:pPr algn="just"/>
            <a:r>
              <a:rPr lang="en-US" sz="2000" dirty="0"/>
              <a:t>Additionally, the going rates for occupations in healthcare has been  adjusted from 39 hours per week to 37.5 hours per week.</a:t>
            </a:r>
          </a:p>
        </p:txBody>
      </p:sp>
      <p:pic>
        <p:nvPicPr>
          <p:cNvPr id="4" name="Picture 3">
            <a:extLst>
              <a:ext uri="{FF2B5EF4-FFF2-40B4-BE49-F238E27FC236}">
                <a16:creationId xmlns:a16="http://schemas.microsoft.com/office/drawing/2014/main" id="{63943AF9-986A-EFC0-2D0B-6BEA7AE1D167}"/>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1060408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AE736-1CA6-4AE3-D943-F960FC1D6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049BF-6A9A-DEB8-93BD-0B7F58E3A0DF}"/>
              </a:ext>
            </a:extLst>
          </p:cNvPr>
          <p:cNvSpPr>
            <a:spLocks noGrp="1"/>
          </p:cNvSpPr>
          <p:nvPr>
            <p:ph type="title"/>
          </p:nvPr>
        </p:nvSpPr>
        <p:spPr/>
        <p:txBody>
          <a:bodyPr>
            <a:normAutofit/>
          </a:bodyPr>
          <a:lstStyle/>
          <a:p>
            <a:pPr algn="ctr"/>
            <a:r>
              <a:rPr lang="en-US" sz="2400" dirty="0"/>
              <a:t>Prohibition of passing costs to the migrant workers </a:t>
            </a:r>
            <a:br>
              <a:rPr lang="en-US" dirty="0"/>
            </a:br>
            <a:endParaRPr lang="en-US" dirty="0"/>
          </a:p>
        </p:txBody>
      </p:sp>
      <p:sp>
        <p:nvSpPr>
          <p:cNvPr id="3" name="Content Placeholder 2">
            <a:extLst>
              <a:ext uri="{FF2B5EF4-FFF2-40B4-BE49-F238E27FC236}">
                <a16:creationId xmlns:a16="http://schemas.microsoft.com/office/drawing/2014/main" id="{E00EE160-3B3E-E3E9-FD60-3E0A0A9921F6}"/>
              </a:ext>
            </a:extLst>
          </p:cNvPr>
          <p:cNvSpPr>
            <a:spLocks noGrp="1"/>
          </p:cNvSpPr>
          <p:nvPr>
            <p:ph idx="1"/>
          </p:nvPr>
        </p:nvSpPr>
        <p:spPr/>
        <p:txBody>
          <a:bodyPr>
            <a:normAutofit/>
          </a:bodyPr>
          <a:lstStyle/>
          <a:p>
            <a:pPr algn="just"/>
            <a:r>
              <a:rPr lang="en-US" sz="2000" dirty="0"/>
              <a:t>There are significant changes to the rules in force affecting employers who sponsor Skilled Worker visas. </a:t>
            </a:r>
          </a:p>
          <a:p>
            <a:pPr algn="just"/>
            <a:endParaRPr lang="en-US" sz="2000" dirty="0"/>
          </a:p>
          <a:p>
            <a:pPr algn="just"/>
            <a:r>
              <a:rPr lang="en-US" sz="2000" dirty="0"/>
              <a:t>There are now restrictions on what costs can be passed onto a Skilled Worker in the UK. </a:t>
            </a:r>
          </a:p>
          <a:p>
            <a:pPr algn="just"/>
            <a:endParaRPr lang="en-US" sz="2000" dirty="0"/>
          </a:p>
          <a:p>
            <a:pPr algn="just"/>
            <a:r>
              <a:rPr lang="en-US" sz="2000" dirty="0"/>
              <a:t>The following are prohibited from being passed onto the employee, and must be covered by the employer:</a:t>
            </a:r>
          </a:p>
        </p:txBody>
      </p:sp>
      <p:pic>
        <p:nvPicPr>
          <p:cNvPr id="4" name="Picture 3">
            <a:extLst>
              <a:ext uri="{FF2B5EF4-FFF2-40B4-BE49-F238E27FC236}">
                <a16:creationId xmlns:a16="http://schemas.microsoft.com/office/drawing/2014/main" id="{D2E11C7C-D4A4-3543-5FFE-0BD6AF5EF89D}"/>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2891824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0137E-2BF1-BC4C-AA9E-E403E5797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5AC84-88C3-9ACD-9F49-EC4A448BC5FD}"/>
              </a:ext>
            </a:extLst>
          </p:cNvPr>
          <p:cNvSpPr>
            <a:spLocks noGrp="1"/>
          </p:cNvSpPr>
          <p:nvPr>
            <p:ph type="title"/>
          </p:nvPr>
        </p:nvSpPr>
        <p:spPr/>
        <p:txBody>
          <a:bodyPr>
            <a:normAutofit/>
          </a:bodyPr>
          <a:lstStyle/>
          <a:p>
            <a:pPr algn="ctr"/>
            <a:r>
              <a:rPr kumimoji="0" lang="en-US" sz="2400" b="0" i="0" u="none" strike="noStrike" kern="1200" cap="none" spc="0" normalizeH="0" baseline="0" noProof="0" dirty="0">
                <a:ln>
                  <a:noFill/>
                </a:ln>
                <a:solidFill>
                  <a:srgbClr val="3494BA"/>
                </a:solidFill>
                <a:effectLst/>
                <a:uLnTx/>
                <a:uFillTx/>
                <a:latin typeface="Trebuchet MS" panose="020B0603020202020204"/>
                <a:ea typeface="+mj-ea"/>
                <a:cs typeface="+mj-cs"/>
              </a:rPr>
              <a:t>Prohibition of passing costs to the migrant workers</a:t>
            </a:r>
            <a:endParaRPr lang="en-GB" sz="2400" dirty="0"/>
          </a:p>
        </p:txBody>
      </p:sp>
      <p:sp>
        <p:nvSpPr>
          <p:cNvPr id="3" name="Content Placeholder 2">
            <a:extLst>
              <a:ext uri="{FF2B5EF4-FFF2-40B4-BE49-F238E27FC236}">
                <a16:creationId xmlns:a16="http://schemas.microsoft.com/office/drawing/2014/main" id="{4E721654-2553-EF52-710D-0653587406FE}"/>
              </a:ext>
            </a:extLst>
          </p:cNvPr>
          <p:cNvSpPr>
            <a:spLocks noGrp="1"/>
          </p:cNvSpPr>
          <p:nvPr>
            <p:ph idx="1"/>
          </p:nvPr>
        </p:nvSpPr>
        <p:spPr/>
        <p:txBody>
          <a:bodyPr>
            <a:normAutofit/>
          </a:bodyPr>
          <a:lstStyle/>
          <a:p>
            <a:pPr algn="just"/>
            <a:r>
              <a:rPr lang="en-US" sz="2000" dirty="0"/>
              <a:t>Sponsor Licence Fees: Employers are now prohibited from passing on the costs associated with obtaining or renewing a sponsor licence to their sponsored workers;</a:t>
            </a:r>
          </a:p>
          <a:p>
            <a:pPr algn="just"/>
            <a:endParaRPr lang="en-US" sz="2000" dirty="0"/>
          </a:p>
          <a:p>
            <a:pPr algn="just"/>
            <a:r>
              <a:rPr lang="en-US" sz="2000" dirty="0"/>
              <a:t>Certificate of Sponsorship (</a:t>
            </a:r>
            <a:r>
              <a:rPr lang="en-US" sz="2000" dirty="0" err="1"/>
              <a:t>CoS</a:t>
            </a:r>
            <a:r>
              <a:rPr lang="en-US" sz="2000" dirty="0"/>
              <a:t>) Fees: The fees for assigning, preparing a </a:t>
            </a:r>
            <a:r>
              <a:rPr lang="en-US" sz="2000" dirty="0" err="1"/>
              <a:t>CoS</a:t>
            </a:r>
            <a:r>
              <a:rPr lang="en-US" sz="2000" dirty="0"/>
              <a:t> cannot be transferred to the employee;</a:t>
            </a:r>
          </a:p>
          <a:p>
            <a:pPr algn="just"/>
            <a:endParaRPr lang="en-US" sz="2000" dirty="0"/>
          </a:p>
          <a:p>
            <a:pPr algn="just"/>
            <a:r>
              <a:rPr lang="en-US" sz="2000" dirty="0"/>
              <a:t>Immigration Skills Charge (ISC): It remains unlawful for employers to require sponsored workers to cover the ISC. </a:t>
            </a:r>
          </a:p>
          <a:p>
            <a:endParaRPr lang="en-US" sz="2000" dirty="0"/>
          </a:p>
        </p:txBody>
      </p:sp>
      <p:pic>
        <p:nvPicPr>
          <p:cNvPr id="4" name="Picture 3">
            <a:extLst>
              <a:ext uri="{FF2B5EF4-FFF2-40B4-BE49-F238E27FC236}">
                <a16:creationId xmlns:a16="http://schemas.microsoft.com/office/drawing/2014/main" id="{3E364942-6C00-FBE0-71AD-0E15D90607F7}"/>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2598147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25277-8E01-412A-2C74-88A72F185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A633A-2093-9215-6847-4E7E07386726}"/>
              </a:ext>
            </a:extLst>
          </p:cNvPr>
          <p:cNvSpPr>
            <a:spLocks noGrp="1"/>
          </p:cNvSpPr>
          <p:nvPr>
            <p:ph type="title"/>
          </p:nvPr>
        </p:nvSpPr>
        <p:spPr/>
        <p:txBody>
          <a:bodyPr>
            <a:normAutofit/>
          </a:bodyPr>
          <a:lstStyle/>
          <a:p>
            <a:pPr algn="ctr"/>
            <a:r>
              <a:rPr kumimoji="0" lang="en-US" sz="2400" b="0" i="0" u="none" strike="noStrike" kern="1200" cap="none" spc="0" normalizeH="0" baseline="0" noProof="0" dirty="0">
                <a:ln>
                  <a:noFill/>
                </a:ln>
                <a:solidFill>
                  <a:srgbClr val="3494BA"/>
                </a:solidFill>
                <a:effectLst/>
                <a:uLnTx/>
                <a:uFillTx/>
                <a:latin typeface="Trebuchet MS" panose="020B0603020202020204"/>
                <a:ea typeface="+mj-ea"/>
                <a:cs typeface="+mj-cs"/>
              </a:rPr>
              <a:t>Prohibition of passing costs to the migrant workers </a:t>
            </a:r>
            <a:br>
              <a:rPr kumimoji="0" lang="en-US" sz="3200" b="0" i="0" u="none" strike="noStrike" kern="1200" cap="none" spc="0" normalizeH="0" baseline="0" noProof="0" dirty="0">
                <a:ln>
                  <a:noFill/>
                </a:ln>
                <a:solidFill>
                  <a:srgbClr val="3494BA"/>
                </a:solidFill>
                <a:effectLst/>
                <a:uLnTx/>
                <a:uFillTx/>
                <a:latin typeface="Trebuchet MS" panose="020B0603020202020204"/>
                <a:ea typeface="+mj-ea"/>
                <a:cs typeface="+mj-cs"/>
              </a:rPr>
            </a:br>
            <a:endParaRPr lang="en-GB" dirty="0"/>
          </a:p>
        </p:txBody>
      </p:sp>
      <p:sp>
        <p:nvSpPr>
          <p:cNvPr id="3" name="Content Placeholder 2">
            <a:extLst>
              <a:ext uri="{FF2B5EF4-FFF2-40B4-BE49-F238E27FC236}">
                <a16:creationId xmlns:a16="http://schemas.microsoft.com/office/drawing/2014/main" id="{5D30FA8E-6312-63C0-150B-04BA8F80067C}"/>
              </a:ext>
            </a:extLst>
          </p:cNvPr>
          <p:cNvSpPr>
            <a:spLocks noGrp="1"/>
          </p:cNvSpPr>
          <p:nvPr>
            <p:ph idx="1"/>
          </p:nvPr>
        </p:nvSpPr>
        <p:spPr/>
        <p:txBody>
          <a:bodyPr>
            <a:normAutofit lnSpcReduction="10000"/>
          </a:bodyPr>
          <a:lstStyle/>
          <a:p>
            <a:pPr algn="just"/>
            <a:r>
              <a:rPr lang="en-US" sz="2000" dirty="0"/>
              <a:t>Attempting to pass these costs onto employees can result in severe consequences, including the potential revocation of the employer’s sponsor licence. </a:t>
            </a:r>
          </a:p>
          <a:p>
            <a:pPr algn="just"/>
            <a:endParaRPr lang="en-US" sz="2000" dirty="0"/>
          </a:p>
          <a:p>
            <a:pPr algn="just"/>
            <a:r>
              <a:rPr lang="en-US" sz="2000" dirty="0"/>
              <a:t>In particular, this revocation can lead to complications for current sponsored workers who may need to find new sponsorship or leave the UK. </a:t>
            </a:r>
          </a:p>
          <a:p>
            <a:pPr algn="just"/>
            <a:endParaRPr lang="en-US" sz="2000" dirty="0"/>
          </a:p>
          <a:p>
            <a:pPr algn="just"/>
            <a:r>
              <a:rPr lang="en-US" sz="2000" dirty="0"/>
              <a:t>While certain sponsorship-related fees are prohibited from being passed on to workers, employers may still cover other immigration-related expenses, such as immigration application fees.</a:t>
            </a:r>
          </a:p>
        </p:txBody>
      </p:sp>
      <p:pic>
        <p:nvPicPr>
          <p:cNvPr id="4" name="Picture 3">
            <a:extLst>
              <a:ext uri="{FF2B5EF4-FFF2-40B4-BE49-F238E27FC236}">
                <a16:creationId xmlns:a16="http://schemas.microsoft.com/office/drawing/2014/main" id="{E3983131-F26D-3B2B-8C6C-8DFAF7B5D0E9}"/>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3803277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58751-C294-D4EB-A0AF-7105A3CC3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26AAA-932B-46DF-7A11-EE5C33AE8FB8}"/>
              </a:ext>
            </a:extLst>
          </p:cNvPr>
          <p:cNvSpPr>
            <a:spLocks noGrp="1"/>
          </p:cNvSpPr>
          <p:nvPr>
            <p:ph type="title"/>
          </p:nvPr>
        </p:nvSpPr>
        <p:spPr>
          <a:xfrm>
            <a:off x="677334" y="609599"/>
            <a:ext cx="9001504" cy="1550989"/>
          </a:xfrm>
        </p:spPr>
        <p:txBody>
          <a:bodyPr>
            <a:normAutofit fontScale="90000"/>
          </a:bodyPr>
          <a:lstStyle/>
          <a:p>
            <a:pPr algn="ctr"/>
            <a:r>
              <a:rPr lang="en-US" sz="2700" dirty="0"/>
              <a:t>New rules excluding deductions, loans and investments</a:t>
            </a:r>
            <a:br>
              <a:rPr lang="en-US" dirty="0"/>
            </a:br>
            <a:br>
              <a:rPr lang="en-US" dirty="0"/>
            </a:br>
            <a:endParaRPr lang="en-GB" dirty="0"/>
          </a:p>
        </p:txBody>
      </p:sp>
      <p:sp>
        <p:nvSpPr>
          <p:cNvPr id="3" name="Content Placeholder 2">
            <a:extLst>
              <a:ext uri="{FF2B5EF4-FFF2-40B4-BE49-F238E27FC236}">
                <a16:creationId xmlns:a16="http://schemas.microsoft.com/office/drawing/2014/main" id="{D01EAF78-6B87-BA34-45BA-C700438A534D}"/>
              </a:ext>
            </a:extLst>
          </p:cNvPr>
          <p:cNvSpPr>
            <a:spLocks noGrp="1"/>
          </p:cNvSpPr>
          <p:nvPr>
            <p:ph idx="1"/>
          </p:nvPr>
        </p:nvSpPr>
        <p:spPr>
          <a:xfrm>
            <a:off x="677334" y="2160588"/>
            <a:ext cx="8596668" cy="3880773"/>
          </a:xfrm>
        </p:spPr>
        <p:txBody>
          <a:bodyPr>
            <a:normAutofit/>
          </a:bodyPr>
          <a:lstStyle/>
          <a:p>
            <a:pPr algn="just">
              <a:buClr>
                <a:srgbClr val="3494BA"/>
              </a:buClr>
              <a:defRPr/>
            </a:pPr>
            <a:r>
              <a:rPr lang="en-US" sz="2000" dirty="0"/>
              <a:t>The Home Office introduced new rules excluding salary deductions, loans to workers and investments made by workers into the sponsoring business from being counted towards meeting Skilled Worker salary thresholds.</a:t>
            </a:r>
          </a:p>
          <a:p>
            <a:pPr algn="just">
              <a:buClr>
                <a:srgbClr val="3494BA"/>
              </a:buClr>
              <a:defRPr/>
            </a:pPr>
            <a:endParaRPr lang="en-US" sz="2000" dirty="0"/>
          </a:p>
          <a:p>
            <a:pPr algn="just">
              <a:buClr>
                <a:srgbClr val="3494BA"/>
              </a:buClr>
              <a:defRPr/>
            </a:pPr>
            <a:r>
              <a:rPr lang="en-US" sz="2000" dirty="0"/>
              <a:t>Finally, a loophole allowing sponsored employees to contribute towards their own salary costs by investing into the business has been closed, and this investment will no longer be permitted.</a:t>
            </a:r>
          </a:p>
          <a:p>
            <a:pPr marL="342900" marR="0" lvl="0" indent="-342900" algn="just"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lgn="just">
              <a:buNone/>
            </a:pPr>
            <a:endParaRPr lang="en-US" sz="2000" dirty="0"/>
          </a:p>
          <a:p>
            <a:pPr marL="0" indent="0" algn="just">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E52C8E6C-0548-E046-341A-190B1B32C22B}"/>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180089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8F9B3-3B24-C9B0-87C7-C8DA8B5F4BAD}"/>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438E6025-3F2D-A73F-88C1-CDD2BF5D7F8A}"/>
              </a:ext>
            </a:extLst>
          </p:cNvPr>
          <p:cNvSpPr/>
          <p:nvPr/>
        </p:nvSpPr>
        <p:spPr>
          <a:xfrm>
            <a:off x="838200" y="462117"/>
            <a:ext cx="10390239" cy="1002890"/>
          </a:xfrm>
          <a:prstGeom prst="roundRect">
            <a:avLst/>
          </a:prstGeom>
          <a:solidFill>
            <a:srgbClr val="E381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ACF4DA-5C2A-3E20-EC19-4E08E1C459FC}"/>
              </a:ext>
            </a:extLst>
          </p:cNvPr>
          <p:cNvSpPr>
            <a:spLocks noGrp="1"/>
          </p:cNvSpPr>
          <p:nvPr>
            <p:ph type="title"/>
          </p:nvPr>
        </p:nvSpPr>
        <p:spPr>
          <a:xfrm>
            <a:off x="838200" y="365126"/>
            <a:ext cx="10390239" cy="1170040"/>
          </a:xfrm>
        </p:spPr>
        <p:txBody>
          <a:bodyPr/>
          <a:lstStyle/>
          <a:p>
            <a:pPr algn="ctr"/>
            <a:r>
              <a:rPr lang="en-GB" dirty="0">
                <a:solidFill>
                  <a:schemeClr val="bg1"/>
                </a:solidFill>
                <a:effectLst>
                  <a:outerShdw blurRad="38100" dist="38100" dir="2700000" algn="tl">
                    <a:srgbClr val="000000">
                      <a:alpha val="43137"/>
                    </a:srgbClr>
                  </a:outerShdw>
                </a:effectLst>
              </a:rPr>
              <a:t>YH Regional Partnership Steering Group</a:t>
            </a:r>
          </a:p>
        </p:txBody>
      </p:sp>
      <p:sp>
        <p:nvSpPr>
          <p:cNvPr id="3" name="Content Placeholder 2">
            <a:extLst>
              <a:ext uri="{FF2B5EF4-FFF2-40B4-BE49-F238E27FC236}">
                <a16:creationId xmlns:a16="http://schemas.microsoft.com/office/drawing/2014/main" id="{149344E3-D908-5E4F-9B51-59BB29A2E694}"/>
              </a:ext>
            </a:extLst>
          </p:cNvPr>
          <p:cNvSpPr>
            <a:spLocks noGrp="1"/>
          </p:cNvSpPr>
          <p:nvPr>
            <p:ph idx="1"/>
          </p:nvPr>
        </p:nvSpPr>
        <p:spPr>
          <a:xfrm>
            <a:off x="838200" y="1825625"/>
            <a:ext cx="10515599" cy="4888326"/>
          </a:xfrm>
        </p:spPr>
        <p:txBody>
          <a:bodyPr>
            <a:normAutofit fontScale="55000" lnSpcReduction="20000"/>
          </a:bodyPr>
          <a:lstStyle/>
          <a:p>
            <a:pPr marL="0" indent="0">
              <a:buNone/>
            </a:pPr>
            <a:endParaRPr lang="en-GB" dirty="0">
              <a:latin typeface="Calibri" panose="020F0502020204030204" pitchFamily="34" charset="0"/>
            </a:endParaRPr>
          </a:p>
          <a:p>
            <a:pPr marL="0" indent="0">
              <a:buNone/>
            </a:pPr>
            <a:r>
              <a:rPr lang="en-GB" sz="5100" dirty="0">
                <a:latin typeface="Calibri" panose="020F0502020204030204" pitchFamily="34" charset="0"/>
              </a:rPr>
              <a:t>Abby Hands, YH ADASS</a:t>
            </a:r>
          </a:p>
          <a:p>
            <a:pPr marL="0" indent="0">
              <a:buNone/>
            </a:pPr>
            <a:endParaRPr lang="en-GB" sz="5100" dirty="0">
              <a:latin typeface="Calibri" panose="020F0502020204030204" pitchFamily="34" charset="0"/>
            </a:endParaRPr>
          </a:p>
          <a:p>
            <a:pPr marL="0" indent="0">
              <a:buNone/>
            </a:pPr>
            <a:r>
              <a:rPr lang="en-GB" sz="5100" dirty="0">
                <a:latin typeface="Calibri" panose="020F0502020204030204" pitchFamily="34" charset="0"/>
              </a:rPr>
              <a:t>Graham Sefton, LCC (Regional Partnership lead)</a:t>
            </a:r>
          </a:p>
          <a:p>
            <a:pPr marL="0" indent="0">
              <a:buNone/>
            </a:pPr>
            <a:endParaRPr lang="en-GB" sz="5100" dirty="0">
              <a:latin typeface="Calibri" panose="020F0502020204030204" pitchFamily="34" charset="0"/>
            </a:endParaRPr>
          </a:p>
          <a:p>
            <a:pPr marL="0" indent="0">
              <a:buNone/>
            </a:pPr>
            <a:r>
              <a:rPr lang="en-GB" sz="5100" dirty="0">
                <a:latin typeface="Calibri" panose="020F0502020204030204" pitchFamily="34" charset="0"/>
              </a:rPr>
              <a:t>Rachael Ross, YHCAA – representing the independent sector voice </a:t>
            </a:r>
          </a:p>
          <a:p>
            <a:pPr marL="0" indent="0">
              <a:buNone/>
            </a:pPr>
            <a:endParaRPr lang="en-GB" sz="5100" dirty="0">
              <a:latin typeface="Calibri" panose="020F0502020204030204" pitchFamily="34" charset="0"/>
            </a:endParaRPr>
          </a:p>
          <a:p>
            <a:pPr marL="0" indent="0">
              <a:buNone/>
            </a:pPr>
            <a:r>
              <a:rPr lang="en-GB" sz="5100" dirty="0">
                <a:latin typeface="Calibri" panose="020F0502020204030204" pitchFamily="34" charset="0"/>
              </a:rPr>
              <a:t>Richard Nicholson, Project Manager, YHIR Regional Partnership</a:t>
            </a:r>
          </a:p>
          <a:p>
            <a:pPr marL="0" indent="0">
              <a:buNone/>
            </a:pPr>
            <a:endParaRPr lang="en-GB" sz="5100" dirty="0">
              <a:latin typeface="Calibri" panose="020F0502020204030204" pitchFamily="34" charset="0"/>
            </a:endParaRPr>
          </a:p>
          <a:p>
            <a:pPr marL="0" indent="0">
              <a:buNone/>
            </a:pPr>
            <a:r>
              <a:rPr lang="en-GB" sz="5100" dirty="0">
                <a:latin typeface="Calibri" panose="020F0502020204030204" pitchFamily="34" charset="0"/>
              </a:rPr>
              <a:t>Sarah France-Gorton, NYCC</a:t>
            </a:r>
            <a:endParaRPr lang="en-GB" dirty="0">
              <a:latin typeface="Calibri" panose="020F0502020204030204" pitchFamily="34" charset="0"/>
            </a:endParaRPr>
          </a:p>
          <a:p>
            <a:pPr marL="0" indent="0">
              <a:buNone/>
            </a:pPr>
            <a:r>
              <a:rPr lang="en-GB" dirty="0">
                <a:latin typeface="Calibri" panose="020F0502020204030204" pitchFamily="34" charset="0"/>
              </a:rPr>
              <a:t> </a:t>
            </a:r>
          </a:p>
          <a:p>
            <a:pPr marL="0" indent="0">
              <a:buNone/>
            </a:pPr>
            <a:endParaRPr lang="en-GB" dirty="0">
              <a:latin typeface="Calibri" panose="020F0502020204030204" pitchFamily="34" charset="0"/>
            </a:endParaRPr>
          </a:p>
        </p:txBody>
      </p:sp>
    </p:spTree>
    <p:extLst>
      <p:ext uri="{BB962C8B-B14F-4D97-AF65-F5344CB8AC3E}">
        <p14:creationId xmlns:p14="http://schemas.microsoft.com/office/powerpoint/2010/main" val="317372255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1534A-13B9-02AD-74CE-2D080B6D4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8B812-89AE-2157-88B7-24AEFCF9B9EE}"/>
              </a:ext>
            </a:extLst>
          </p:cNvPr>
          <p:cNvSpPr>
            <a:spLocks noGrp="1"/>
          </p:cNvSpPr>
          <p:nvPr>
            <p:ph type="title"/>
          </p:nvPr>
        </p:nvSpPr>
        <p:spPr/>
        <p:txBody>
          <a:bodyPr>
            <a:normAutofit/>
          </a:bodyPr>
          <a:lstStyle/>
          <a:p>
            <a:pPr algn="ctr"/>
            <a:br>
              <a:rPr lang="en-US" dirty="0"/>
            </a:br>
            <a:r>
              <a:rPr lang="en-US" sz="2800" dirty="0"/>
              <a:t>UK VISA FEES INCREASED</a:t>
            </a:r>
            <a:endParaRPr lang="en-GB" sz="2800" dirty="0"/>
          </a:p>
        </p:txBody>
      </p:sp>
      <p:sp>
        <p:nvSpPr>
          <p:cNvPr id="3" name="Content Placeholder 2">
            <a:extLst>
              <a:ext uri="{FF2B5EF4-FFF2-40B4-BE49-F238E27FC236}">
                <a16:creationId xmlns:a16="http://schemas.microsoft.com/office/drawing/2014/main" id="{8A5EC3DC-8536-9214-E6D6-E49A54B47F5C}"/>
              </a:ext>
            </a:extLst>
          </p:cNvPr>
          <p:cNvSpPr>
            <a:spLocks noGrp="1"/>
          </p:cNvSpPr>
          <p:nvPr>
            <p:ph idx="1"/>
          </p:nvPr>
        </p:nvSpPr>
        <p:spPr/>
        <p:txBody>
          <a:bodyPr>
            <a:normAutofit lnSpcReduction="10000"/>
          </a:bodyPr>
          <a:lstStyle/>
          <a:p>
            <a:pPr algn="just"/>
            <a:r>
              <a:rPr lang="en-US" sz="2000" dirty="0"/>
              <a:t>From 09 April 2025, the UKVI fees related to skilled workers have increased. Some of the most significant increases are as follows: </a:t>
            </a:r>
          </a:p>
          <a:p>
            <a:pPr algn="just"/>
            <a:endParaRPr lang="en-US" sz="2000" dirty="0"/>
          </a:p>
          <a:p>
            <a:pPr algn="just"/>
            <a:r>
              <a:rPr lang="en-US" sz="2000" dirty="0"/>
              <a:t>Sponsor licence application fee: This increased to £1579 for large organisations (from £1476) and £574 up from £536 for small organisations or charities</a:t>
            </a:r>
          </a:p>
          <a:p>
            <a:pPr algn="just"/>
            <a:endParaRPr lang="en-US" sz="2000" dirty="0"/>
          </a:p>
          <a:p>
            <a:pPr algn="just"/>
            <a:r>
              <a:rPr lang="en-US" sz="2000" dirty="0"/>
              <a:t>Certificate of Sponsorship (</a:t>
            </a:r>
            <a:r>
              <a:rPr lang="en-US" sz="2000" dirty="0" err="1"/>
              <a:t>CoS</a:t>
            </a:r>
            <a:r>
              <a:rPr lang="en-US" sz="2000" dirty="0"/>
              <a:t>): This increased to £525 from £239.</a:t>
            </a:r>
          </a:p>
          <a:p>
            <a:pPr algn="just"/>
            <a:endParaRPr lang="en-US" sz="2000" dirty="0"/>
          </a:p>
          <a:p>
            <a:pPr algn="just"/>
            <a:r>
              <a:rPr lang="en-US" sz="2000" dirty="0"/>
              <a:t>The UKVI visa fee: This increased to £304 from £284</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3EBBCF52-E4E8-1765-9829-0F8018473E6A}"/>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4103666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BDFC5-0E3A-8A70-4465-2F4947783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27FDA-184D-C98E-06BA-10CDB06CC8E7}"/>
              </a:ext>
            </a:extLst>
          </p:cNvPr>
          <p:cNvSpPr>
            <a:spLocks noGrp="1"/>
          </p:cNvSpPr>
          <p:nvPr>
            <p:ph type="title"/>
          </p:nvPr>
        </p:nvSpPr>
        <p:spPr/>
        <p:txBody>
          <a:bodyPr>
            <a:normAutofit fontScale="90000"/>
          </a:bodyPr>
          <a:lstStyle/>
          <a:p>
            <a:pPr algn="ctr"/>
            <a:r>
              <a:rPr lang="en-US" sz="2700" dirty="0"/>
              <a:t>Undefined and Defined </a:t>
            </a:r>
            <a:r>
              <a:rPr lang="en-US" sz="2700" dirty="0" err="1"/>
              <a:t>CoS</a:t>
            </a:r>
            <a:r>
              <a:rPr lang="en-US" sz="2700" dirty="0"/>
              <a:t> Applications </a:t>
            </a:r>
            <a:br>
              <a:rPr lang="en-US" dirty="0"/>
            </a:br>
            <a:br>
              <a:rPr lang="en-US" dirty="0"/>
            </a:br>
            <a:r>
              <a:rPr lang="en-US" dirty="0"/>
              <a:t> </a:t>
            </a:r>
            <a:endParaRPr lang="en-GB" dirty="0"/>
          </a:p>
        </p:txBody>
      </p:sp>
      <p:sp>
        <p:nvSpPr>
          <p:cNvPr id="3" name="Content Placeholder 2">
            <a:extLst>
              <a:ext uri="{FF2B5EF4-FFF2-40B4-BE49-F238E27FC236}">
                <a16:creationId xmlns:a16="http://schemas.microsoft.com/office/drawing/2014/main" id="{AABDE64A-BE28-4F08-9EA7-70765703D4CD}"/>
              </a:ext>
            </a:extLst>
          </p:cNvPr>
          <p:cNvSpPr>
            <a:spLocks noGrp="1"/>
          </p:cNvSpPr>
          <p:nvPr>
            <p:ph idx="1"/>
          </p:nvPr>
        </p:nvSpPr>
        <p:spPr>
          <a:xfrm>
            <a:off x="677334" y="1930401"/>
            <a:ext cx="8596668" cy="4110962"/>
          </a:xfrm>
        </p:spPr>
        <p:txBody>
          <a:bodyPr>
            <a:normAutofit/>
          </a:bodyPr>
          <a:lstStyle/>
          <a:p>
            <a:pPr algn="just"/>
            <a:r>
              <a:rPr lang="en-US" sz="2000" dirty="0"/>
              <a:t>Care providers need to justify why they are applying for an increase in their </a:t>
            </a:r>
            <a:r>
              <a:rPr lang="en-US" sz="2000" dirty="0" err="1"/>
              <a:t>CoS</a:t>
            </a:r>
            <a:r>
              <a:rPr lang="en-US" sz="2000" dirty="0"/>
              <a:t> allocations. The UKVI request a plethora of documents pertaining to these applications. </a:t>
            </a:r>
          </a:p>
          <a:p>
            <a:pPr algn="just"/>
            <a:endParaRPr lang="en-US" sz="2000" dirty="0"/>
          </a:p>
          <a:p>
            <a:pPr algn="just"/>
            <a:r>
              <a:rPr lang="en-US" sz="2000" dirty="0"/>
              <a:t>Recently, there has been an increase in the refusal rate of </a:t>
            </a:r>
            <a:r>
              <a:rPr lang="en-US" sz="2000" dirty="0" err="1"/>
              <a:t>CoSs</a:t>
            </a:r>
            <a:r>
              <a:rPr lang="en-US" sz="2000" dirty="0"/>
              <a:t> due to the fact that sponsors are failing to contact the regional care partnerships.</a:t>
            </a:r>
          </a:p>
          <a:p>
            <a:pPr algn="just"/>
            <a:endParaRPr lang="en-US" sz="2000" dirty="0"/>
          </a:p>
          <a:p>
            <a:pPr algn="just"/>
            <a:r>
              <a:rPr lang="en-US" sz="2000" dirty="0"/>
              <a:t>Moreover, even though there are exemptions and providers are highlighting them to the UKVI the requests are still being rejected. </a:t>
            </a:r>
          </a:p>
          <a:p>
            <a:endParaRPr lang="en-US" sz="2000" dirty="0"/>
          </a:p>
          <a:p>
            <a:endParaRPr lang="en-US" sz="2000" dirty="0"/>
          </a:p>
        </p:txBody>
      </p:sp>
      <p:pic>
        <p:nvPicPr>
          <p:cNvPr id="4" name="Picture 3">
            <a:extLst>
              <a:ext uri="{FF2B5EF4-FFF2-40B4-BE49-F238E27FC236}">
                <a16:creationId xmlns:a16="http://schemas.microsoft.com/office/drawing/2014/main" id="{B4A5E0E6-3598-39EA-5852-5A2050D0458D}"/>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1102832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5A38E-65AA-DE04-B1C4-D83D692FB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7727D-9F15-FBBD-E5FD-3DF5D02AB2E0}"/>
              </a:ext>
            </a:extLst>
          </p:cNvPr>
          <p:cNvSpPr>
            <a:spLocks noGrp="1"/>
          </p:cNvSpPr>
          <p:nvPr>
            <p:ph type="title"/>
          </p:nvPr>
        </p:nvSpPr>
        <p:spPr/>
        <p:txBody>
          <a:bodyPr>
            <a:normAutofit/>
          </a:bodyPr>
          <a:lstStyle/>
          <a:p>
            <a:pPr algn="ctr"/>
            <a:r>
              <a:rPr lang="en-US" sz="2800" dirty="0"/>
              <a:t>How to Apply for Undefined </a:t>
            </a:r>
            <a:r>
              <a:rPr lang="en-US" sz="2800" dirty="0" err="1"/>
              <a:t>CoSs</a:t>
            </a:r>
            <a:br>
              <a:rPr lang="en-US" dirty="0"/>
            </a:br>
            <a:r>
              <a:rPr lang="en-US" dirty="0"/>
              <a:t> </a:t>
            </a:r>
            <a:endParaRPr lang="en-GB" dirty="0"/>
          </a:p>
        </p:txBody>
      </p:sp>
      <p:sp>
        <p:nvSpPr>
          <p:cNvPr id="3" name="Content Placeholder 2">
            <a:extLst>
              <a:ext uri="{FF2B5EF4-FFF2-40B4-BE49-F238E27FC236}">
                <a16:creationId xmlns:a16="http://schemas.microsoft.com/office/drawing/2014/main" id="{509AEC21-50BA-D68B-675C-6B634BF60446}"/>
              </a:ext>
            </a:extLst>
          </p:cNvPr>
          <p:cNvSpPr>
            <a:spLocks noGrp="1"/>
          </p:cNvSpPr>
          <p:nvPr>
            <p:ph idx="1"/>
          </p:nvPr>
        </p:nvSpPr>
        <p:spPr>
          <a:xfrm>
            <a:off x="677334" y="1854679"/>
            <a:ext cx="8596668" cy="4186683"/>
          </a:xfrm>
        </p:spPr>
        <p:txBody>
          <a:bodyPr>
            <a:normAutofit/>
          </a:bodyPr>
          <a:lstStyle/>
          <a:p>
            <a:pPr algn="just"/>
            <a:r>
              <a:rPr lang="en-US" sz="2000" dirty="0"/>
              <a:t>On the SMS, clearly set out if the allocations are required for extensions, new recruitment or switching categories. </a:t>
            </a:r>
          </a:p>
          <a:p>
            <a:pPr algn="just"/>
            <a:endParaRPr lang="en-US" sz="2000" dirty="0"/>
          </a:p>
          <a:p>
            <a:pPr algn="just"/>
            <a:r>
              <a:rPr lang="en-US" sz="2000" dirty="0"/>
              <a:t>Please also provide the details of the migrant workers and their immigration status. </a:t>
            </a:r>
          </a:p>
          <a:p>
            <a:pPr algn="just"/>
            <a:endParaRPr lang="en-US" sz="2000" dirty="0"/>
          </a:p>
          <a:p>
            <a:pPr algn="just"/>
            <a:r>
              <a:rPr lang="en-US" sz="2000" dirty="0"/>
              <a:t>You will also need to provide a business justification for the increase in </a:t>
            </a:r>
            <a:r>
              <a:rPr lang="en-US" sz="2000" dirty="0" err="1"/>
              <a:t>CoSs</a:t>
            </a:r>
            <a:r>
              <a:rPr lang="en-US" sz="2000" dirty="0"/>
              <a:t>. </a:t>
            </a:r>
          </a:p>
          <a:p>
            <a:pPr algn="just"/>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864213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4D9D0-2D8A-559B-A3FB-DBA80410D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6A8B7-A416-D752-4E3F-464F2012E23B}"/>
              </a:ext>
            </a:extLst>
          </p:cNvPr>
          <p:cNvSpPr>
            <a:spLocks noGrp="1"/>
          </p:cNvSpPr>
          <p:nvPr>
            <p:ph type="title"/>
          </p:nvPr>
        </p:nvSpPr>
        <p:spPr/>
        <p:txBody>
          <a:bodyPr>
            <a:normAutofit/>
          </a:bodyPr>
          <a:lstStyle/>
          <a:p>
            <a:pPr algn="ctr"/>
            <a:r>
              <a:rPr lang="en-GB" sz="3200" dirty="0"/>
              <a:t>Defined </a:t>
            </a:r>
            <a:r>
              <a:rPr lang="en-GB" sz="3200" dirty="0" err="1"/>
              <a:t>CoS</a:t>
            </a:r>
            <a:r>
              <a:rPr lang="en-GB" sz="3200" dirty="0"/>
              <a:t> Applications </a:t>
            </a:r>
          </a:p>
        </p:txBody>
      </p:sp>
      <p:sp>
        <p:nvSpPr>
          <p:cNvPr id="3" name="Content Placeholder 2">
            <a:extLst>
              <a:ext uri="{FF2B5EF4-FFF2-40B4-BE49-F238E27FC236}">
                <a16:creationId xmlns:a16="http://schemas.microsoft.com/office/drawing/2014/main" id="{61FFDB6B-39FA-6495-DE08-343100F10DA8}"/>
              </a:ext>
            </a:extLst>
          </p:cNvPr>
          <p:cNvSpPr>
            <a:spLocks noGrp="1"/>
          </p:cNvSpPr>
          <p:nvPr>
            <p:ph idx="1"/>
          </p:nvPr>
        </p:nvSpPr>
        <p:spPr/>
        <p:txBody>
          <a:bodyPr>
            <a:normAutofit/>
          </a:bodyPr>
          <a:lstStyle/>
          <a:p>
            <a:pPr algn="just"/>
            <a:r>
              <a:rPr lang="en-US" sz="2000" dirty="0"/>
              <a:t>Aston Brooke Solicitors recent High Court ruling in </a:t>
            </a:r>
            <a:r>
              <a:rPr lang="en-US" sz="2000" b="1" i="1" dirty="0"/>
              <a:t>Hartford Care Group Ltd, R (On the Application Of) v Secretary of State for the Home Department [2024] EWHC 3308 (Admin) </a:t>
            </a:r>
            <a:r>
              <a:rPr lang="en-US" sz="2000" dirty="0"/>
              <a:t>marked a significant victory for care sector sponsors navigating the complexities of the UK immigration system. </a:t>
            </a:r>
          </a:p>
          <a:p>
            <a:pPr algn="just"/>
            <a:endParaRPr lang="en-US" sz="2000" dirty="0"/>
          </a:p>
          <a:p>
            <a:pPr algn="just"/>
            <a:r>
              <a:rPr lang="en-US" sz="2000" dirty="0"/>
              <a:t>This judgment had far-reaching implications, particularly for those whose previous sponsorship applications were refused due to the absence of specific guarantees in their contracts.</a:t>
            </a:r>
          </a:p>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CC64565C-3B93-99FB-8063-3B99C3F9F2CA}"/>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3227137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2014D-58C8-ACE9-07F9-F4C51CA1D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433ED-3458-F99D-4BAB-610674FE4DD5}"/>
              </a:ext>
            </a:extLst>
          </p:cNvPr>
          <p:cNvSpPr>
            <a:spLocks noGrp="1"/>
          </p:cNvSpPr>
          <p:nvPr>
            <p:ph type="title"/>
          </p:nvPr>
        </p:nvSpPr>
        <p:spPr/>
        <p:txBody>
          <a:bodyPr>
            <a:normAutofit/>
          </a:bodyPr>
          <a:lstStyle/>
          <a:p>
            <a:pPr algn="ctr"/>
            <a:r>
              <a:rPr lang="en-GB" dirty="0"/>
              <a:t>Defined </a:t>
            </a:r>
            <a:r>
              <a:rPr lang="en-GB" dirty="0" err="1"/>
              <a:t>CoS</a:t>
            </a:r>
            <a:r>
              <a:rPr lang="en-GB" dirty="0"/>
              <a:t> Applications </a:t>
            </a:r>
          </a:p>
        </p:txBody>
      </p:sp>
      <p:sp>
        <p:nvSpPr>
          <p:cNvPr id="3" name="Content Placeholder 2">
            <a:extLst>
              <a:ext uri="{FF2B5EF4-FFF2-40B4-BE49-F238E27FC236}">
                <a16:creationId xmlns:a16="http://schemas.microsoft.com/office/drawing/2014/main" id="{6807C136-006A-2819-A96D-AB95D916A608}"/>
              </a:ext>
            </a:extLst>
          </p:cNvPr>
          <p:cNvSpPr>
            <a:spLocks noGrp="1"/>
          </p:cNvSpPr>
          <p:nvPr>
            <p:ph idx="1"/>
          </p:nvPr>
        </p:nvSpPr>
        <p:spPr>
          <a:xfrm>
            <a:off x="677334" y="1930401"/>
            <a:ext cx="8596668" cy="4110962"/>
          </a:xfrm>
        </p:spPr>
        <p:txBody>
          <a:bodyPr>
            <a:normAutofit/>
          </a:bodyPr>
          <a:lstStyle/>
          <a:p>
            <a:pPr marL="0" indent="0">
              <a:buNone/>
            </a:pPr>
            <a:endParaRPr lang="en-US" sz="2000" dirty="0"/>
          </a:p>
          <a:p>
            <a:pPr algn="just"/>
            <a:r>
              <a:rPr lang="en-US" sz="2000" dirty="0"/>
              <a:t>You will need to demonstrate that you have approached the regional care partnership before making any defined </a:t>
            </a:r>
            <a:r>
              <a:rPr lang="en-US" sz="2000" dirty="0" err="1"/>
              <a:t>CoS</a:t>
            </a:r>
            <a:r>
              <a:rPr lang="en-US" sz="2000" dirty="0"/>
              <a:t> application. </a:t>
            </a:r>
          </a:p>
          <a:p>
            <a:pPr algn="just"/>
            <a:endParaRPr lang="en-US" sz="2000" dirty="0"/>
          </a:p>
          <a:p>
            <a:pPr algn="just"/>
            <a:r>
              <a:rPr lang="en-US" sz="2000" dirty="0"/>
              <a:t>However, bearing in mind the announcement of the Immigration White Paper, the defined </a:t>
            </a:r>
            <a:r>
              <a:rPr lang="en-US" sz="2000" dirty="0" err="1"/>
              <a:t>CoS</a:t>
            </a:r>
            <a:r>
              <a:rPr lang="en-US" sz="2000" dirty="0"/>
              <a:t> applications for the care worker visa may  close some time this year. </a:t>
            </a:r>
          </a:p>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5FF2A259-8B42-E875-9802-6A3049930596}"/>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204077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ACAC9-3141-DE70-8F8E-EBBCDD49C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753EE-F944-5E6F-D0B3-66198A044BAE}"/>
              </a:ext>
            </a:extLst>
          </p:cNvPr>
          <p:cNvSpPr>
            <a:spLocks noGrp="1"/>
          </p:cNvSpPr>
          <p:nvPr>
            <p:ph type="title"/>
          </p:nvPr>
        </p:nvSpPr>
        <p:spPr>
          <a:xfrm>
            <a:off x="867115" y="635479"/>
            <a:ext cx="8596668" cy="1320800"/>
          </a:xfrm>
        </p:spPr>
        <p:txBody>
          <a:bodyPr>
            <a:normAutofit/>
          </a:bodyPr>
          <a:lstStyle/>
          <a:p>
            <a:pPr algn="ctr"/>
            <a:r>
              <a:rPr lang="en-US" sz="2800" dirty="0"/>
              <a:t>Immigration Compliance in the Care Sector</a:t>
            </a:r>
            <a:endParaRPr lang="en-GB" sz="2800" dirty="0"/>
          </a:p>
        </p:txBody>
      </p:sp>
      <p:sp>
        <p:nvSpPr>
          <p:cNvPr id="3" name="Content Placeholder 2">
            <a:extLst>
              <a:ext uri="{FF2B5EF4-FFF2-40B4-BE49-F238E27FC236}">
                <a16:creationId xmlns:a16="http://schemas.microsoft.com/office/drawing/2014/main" id="{5F1BE509-28B6-E5F5-E08C-C5D9282A0A74}"/>
              </a:ext>
            </a:extLst>
          </p:cNvPr>
          <p:cNvSpPr>
            <a:spLocks noGrp="1"/>
          </p:cNvSpPr>
          <p:nvPr>
            <p:ph idx="1"/>
          </p:nvPr>
        </p:nvSpPr>
        <p:spPr>
          <a:xfrm>
            <a:off x="677334" y="1759789"/>
            <a:ext cx="8596668" cy="4281573"/>
          </a:xfrm>
        </p:spPr>
        <p:txBody>
          <a:bodyPr>
            <a:normAutofit/>
          </a:bodyPr>
          <a:lstStyle/>
          <a:p>
            <a:pPr algn="just"/>
            <a:endParaRPr lang="en-US" sz="2000" dirty="0"/>
          </a:p>
          <a:p>
            <a:pPr algn="just"/>
            <a:r>
              <a:rPr lang="en-US" sz="2000" dirty="0"/>
              <a:t>It is now more important than ever for employers in the care sector to remain compliant with the immigration rules and uphold their sponsorship duties, as the Home Office continues to crack down on rogue employers in high-risk sectors.</a:t>
            </a:r>
          </a:p>
          <a:p>
            <a:pPr algn="just"/>
            <a:endParaRPr lang="en-US" sz="2000" dirty="0"/>
          </a:p>
          <a:p>
            <a:pPr algn="just"/>
            <a:r>
              <a:rPr lang="en-US" sz="2000" dirty="0"/>
              <a:t>The firm’s UKVI mock audit service provides an invaluable insight into the post </a:t>
            </a:r>
            <a:r>
              <a:rPr lang="en-US" sz="2000" dirty="0" err="1"/>
              <a:t>licence</a:t>
            </a:r>
            <a:r>
              <a:rPr lang="en-US" sz="2000" dirty="0"/>
              <a:t> UKVI inspections. </a:t>
            </a:r>
          </a:p>
          <a:p>
            <a:pPr algn="just"/>
            <a:endParaRPr lang="en-US" sz="2000" dirty="0"/>
          </a:p>
          <a:p>
            <a:pPr algn="just"/>
            <a:r>
              <a:rPr lang="en-US" sz="2000" dirty="0"/>
              <a:t>Providers are prepared for the visit and interview questions are provided.</a:t>
            </a:r>
          </a:p>
          <a:p>
            <a:endParaRPr lang="en-US" sz="2000" dirty="0"/>
          </a:p>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E36A74E2-B86B-521F-A405-AF46BCF88C32}"/>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1300289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DF53D-9EB6-040F-0CE7-7BEFC3BB5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46157-3225-1C95-009F-54ADE9BF44B7}"/>
              </a:ext>
            </a:extLst>
          </p:cNvPr>
          <p:cNvSpPr>
            <a:spLocks noGrp="1"/>
          </p:cNvSpPr>
          <p:nvPr>
            <p:ph type="ctrTitle"/>
          </p:nvPr>
        </p:nvSpPr>
        <p:spPr>
          <a:xfrm>
            <a:off x="988291" y="2404533"/>
            <a:ext cx="8645236" cy="2019685"/>
          </a:xfrm>
        </p:spPr>
        <p:txBody>
          <a:bodyPr/>
          <a:lstStyle/>
          <a:p>
            <a:pPr marL="0" marR="0" lvl="0" indent="0" algn="ctr" defTabSz="457200" rtl="0" eaLnBrk="1" fontAlgn="auto" latinLnBrk="0" hangingPunct="1">
              <a:lnSpc>
                <a:spcPct val="100000"/>
              </a:lnSpc>
              <a:spcBef>
                <a:spcPts val="1000"/>
              </a:spcBef>
              <a:spcAft>
                <a:spcPts val="0"/>
              </a:spcAft>
              <a:buClr>
                <a:srgbClr val="3494BA"/>
              </a:buClr>
              <a:buSzPct val="80000"/>
              <a:buFont typeface="Wingdings 3" charset="2"/>
              <a:buNone/>
              <a:tabLst/>
              <a:defRPr/>
            </a:pPr>
            <a:r>
              <a:rPr lang="en-US" sz="4000" dirty="0">
                <a:solidFill>
                  <a:schemeClr val="tx1">
                    <a:lumMod val="65000"/>
                    <a:lumOff val="35000"/>
                  </a:schemeClr>
                </a:solidFill>
              </a:rPr>
              <a:t>Question &amp; Answers</a:t>
            </a:r>
            <a:endParaRPr lang="en-GB" sz="4000" dirty="0">
              <a:solidFill>
                <a:schemeClr val="tx1">
                  <a:lumMod val="65000"/>
                  <a:lumOff val="35000"/>
                </a:schemeClr>
              </a:solidFill>
            </a:endParaRPr>
          </a:p>
        </p:txBody>
      </p:sp>
      <p:pic>
        <p:nvPicPr>
          <p:cNvPr id="7" name="Picture 6" descr="A black and grey logo&#10;&#10;Description automatically generated">
            <a:extLst>
              <a:ext uri="{FF2B5EF4-FFF2-40B4-BE49-F238E27FC236}">
                <a16:creationId xmlns:a16="http://schemas.microsoft.com/office/drawing/2014/main" id="{A6A42A57-D4A8-1713-E854-F499FFF5F4EA}"/>
              </a:ext>
            </a:extLst>
          </p:cNvPr>
          <p:cNvPicPr>
            <a:picLocks noChangeAspect="1"/>
          </p:cNvPicPr>
          <p:nvPr/>
        </p:nvPicPr>
        <p:blipFill>
          <a:blip r:embed="rId2"/>
          <a:stretch>
            <a:fillRect/>
          </a:stretch>
        </p:blipFill>
        <p:spPr>
          <a:xfrm>
            <a:off x="3052569" y="347290"/>
            <a:ext cx="4567429" cy="2431051"/>
          </a:xfrm>
          <a:prstGeom prst="rect">
            <a:avLst/>
          </a:prstGeom>
        </p:spPr>
      </p:pic>
    </p:spTree>
    <p:extLst>
      <p:ext uri="{BB962C8B-B14F-4D97-AF65-F5344CB8AC3E}">
        <p14:creationId xmlns:p14="http://schemas.microsoft.com/office/powerpoint/2010/main" val="2725040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2ABFA-6654-CA32-2A17-FE2196A45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DF838-B81C-DF23-40FA-99A90D456FC6}"/>
              </a:ext>
            </a:extLst>
          </p:cNvPr>
          <p:cNvSpPr>
            <a:spLocks noGrp="1"/>
          </p:cNvSpPr>
          <p:nvPr>
            <p:ph type="ctrTitle"/>
          </p:nvPr>
        </p:nvSpPr>
        <p:spPr>
          <a:xfrm>
            <a:off x="988291" y="2404533"/>
            <a:ext cx="8558479" cy="3430210"/>
          </a:xfrm>
        </p:spPr>
        <p:txBody>
          <a:bodyPr/>
          <a:lstStyle/>
          <a:p>
            <a:pPr marL="0" marR="0" lvl="0" indent="0" algn="ctr" defTabSz="457200" rtl="0" eaLnBrk="1" fontAlgn="auto" latinLnBrk="0" hangingPunct="1">
              <a:lnSpc>
                <a:spcPct val="100000"/>
              </a:lnSpc>
              <a:spcBef>
                <a:spcPts val="1000"/>
              </a:spcBef>
              <a:spcAft>
                <a:spcPts val="0"/>
              </a:spcAft>
              <a:buClr>
                <a:srgbClr val="3494BA"/>
              </a:buClr>
              <a:buSzPct val="80000"/>
              <a:buFont typeface="Wingdings 3" charset="2"/>
              <a:buNone/>
              <a:tabLst/>
              <a:defRPr/>
            </a:pPr>
            <a: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Mr Kashif Majeed</a:t>
            </a:r>
            <a:b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Email: </a:t>
            </a:r>
            <a: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2"/>
              </a:rPr>
              <a:t>km@astonbrooke.co.uk</a:t>
            </a:r>
            <a:b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Tel: 0203 4754321</a:t>
            </a:r>
            <a:b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3"/>
              </a:rPr>
              <a:t>www.astonbrooke.co.uk</a:t>
            </a:r>
            <a:br>
              <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r>
              <a:rPr lang="en-GB" dirty="0">
                <a:solidFill>
                  <a:schemeClr val="tx1">
                    <a:lumMod val="65000"/>
                    <a:lumOff val="35000"/>
                  </a:schemeClr>
                </a:solidFill>
              </a:rPr>
              <a:t> </a:t>
            </a:r>
          </a:p>
        </p:txBody>
      </p:sp>
      <p:pic>
        <p:nvPicPr>
          <p:cNvPr id="7" name="Picture 6" descr="A black and grey logo&#10;&#10;Description automatically generated">
            <a:extLst>
              <a:ext uri="{FF2B5EF4-FFF2-40B4-BE49-F238E27FC236}">
                <a16:creationId xmlns:a16="http://schemas.microsoft.com/office/drawing/2014/main" id="{CA93C21D-33F7-15EF-05C8-1C7DC659C389}"/>
              </a:ext>
            </a:extLst>
          </p:cNvPr>
          <p:cNvPicPr>
            <a:picLocks noChangeAspect="1"/>
          </p:cNvPicPr>
          <p:nvPr/>
        </p:nvPicPr>
        <p:blipFill>
          <a:blip r:embed="rId4"/>
          <a:stretch>
            <a:fillRect/>
          </a:stretch>
        </p:blipFill>
        <p:spPr>
          <a:xfrm>
            <a:off x="3052569" y="347290"/>
            <a:ext cx="4567429" cy="2431051"/>
          </a:xfrm>
          <a:prstGeom prst="rect">
            <a:avLst/>
          </a:prstGeom>
        </p:spPr>
      </p:pic>
    </p:spTree>
    <p:extLst>
      <p:ext uri="{BB962C8B-B14F-4D97-AF65-F5344CB8AC3E}">
        <p14:creationId xmlns:p14="http://schemas.microsoft.com/office/powerpoint/2010/main" val="1627213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7F338-5790-9668-D2B2-D642D48C2C6A}"/>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9F7CFCDB-76AF-6B30-5F5E-D2E5C929BCE8}"/>
              </a:ext>
            </a:extLst>
          </p:cNvPr>
          <p:cNvSpPr/>
          <p:nvPr/>
        </p:nvSpPr>
        <p:spPr>
          <a:xfrm>
            <a:off x="838200" y="462117"/>
            <a:ext cx="10390239" cy="1002890"/>
          </a:xfrm>
          <a:prstGeom prst="roundRect">
            <a:avLst/>
          </a:prstGeom>
          <a:solidFill>
            <a:srgbClr val="E381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BC70D-15F9-F84A-85B0-E3C0AB99CE20}"/>
              </a:ext>
            </a:extLst>
          </p:cNvPr>
          <p:cNvSpPr>
            <a:spLocks noGrp="1"/>
          </p:cNvSpPr>
          <p:nvPr>
            <p:ph type="title"/>
          </p:nvPr>
        </p:nvSpPr>
        <p:spPr>
          <a:xfrm>
            <a:off x="838200" y="365126"/>
            <a:ext cx="10390239" cy="1170040"/>
          </a:xfrm>
        </p:spPr>
        <p:txBody>
          <a:bodyPr>
            <a:normAutofit fontScale="90000"/>
          </a:bodyPr>
          <a:lstStyle/>
          <a:p>
            <a:pPr algn="ctr"/>
            <a:r>
              <a:rPr lang="en-GB" dirty="0">
                <a:solidFill>
                  <a:schemeClr val="bg1"/>
                </a:solidFill>
                <a:effectLst>
                  <a:outerShdw blurRad="38100" dist="38100" dir="2700000" algn="tl">
                    <a:srgbClr val="000000">
                      <a:alpha val="43137"/>
                    </a:srgbClr>
                  </a:outerShdw>
                </a:effectLst>
              </a:rPr>
              <a:t>Reminder - contact details for Regional Partnership</a:t>
            </a:r>
          </a:p>
        </p:txBody>
      </p:sp>
      <p:sp>
        <p:nvSpPr>
          <p:cNvPr id="3" name="Content Placeholder 2">
            <a:extLst>
              <a:ext uri="{FF2B5EF4-FFF2-40B4-BE49-F238E27FC236}">
                <a16:creationId xmlns:a16="http://schemas.microsoft.com/office/drawing/2014/main" id="{1E462A0F-553B-C1E2-A067-F01FD559574A}"/>
              </a:ext>
            </a:extLst>
          </p:cNvPr>
          <p:cNvSpPr>
            <a:spLocks noGrp="1"/>
          </p:cNvSpPr>
          <p:nvPr>
            <p:ph idx="1"/>
          </p:nvPr>
        </p:nvSpPr>
        <p:spPr>
          <a:xfrm>
            <a:off x="838200" y="1825625"/>
            <a:ext cx="10515599" cy="4888326"/>
          </a:xfrm>
        </p:spPr>
        <p:txBody>
          <a:bodyPr>
            <a:normAutofit/>
          </a:bodyPr>
          <a:lstStyle/>
          <a:p>
            <a:pPr marL="0" indent="0">
              <a:buNone/>
            </a:pPr>
            <a:endParaRPr lang="en-GB" dirty="0">
              <a:latin typeface="Calibri" panose="020F0502020204030204" pitchFamily="34" charset="0"/>
            </a:endParaRPr>
          </a:p>
          <a:p>
            <a:pPr marL="0" indent="0" algn="ctr">
              <a:buNone/>
            </a:pPr>
            <a:r>
              <a:rPr lang="en-GB" sz="3600" dirty="0">
                <a:hlinkClick r:id="rId3"/>
              </a:rPr>
              <a:t>international.recruitment@adassyh.org.uk</a:t>
            </a:r>
            <a:endParaRPr lang="en-GB" sz="3600" dirty="0"/>
          </a:p>
          <a:p>
            <a:pPr marL="0" indent="0" algn="ctr">
              <a:buNone/>
            </a:pPr>
            <a:endParaRPr lang="en-GB" sz="3600" dirty="0">
              <a:latin typeface="Calibri" panose="020F0502020204030204" pitchFamily="34" charset="0"/>
            </a:endParaRPr>
          </a:p>
          <a:p>
            <a:pPr marL="0" indent="0" algn="ctr">
              <a:buNone/>
            </a:pPr>
            <a:endParaRPr lang="en-GB" sz="3600" dirty="0">
              <a:latin typeface="Calibri" panose="020F0502020204030204" pitchFamily="34" charset="0"/>
            </a:endParaRPr>
          </a:p>
          <a:p>
            <a:pPr marL="0" indent="0" algn="ctr">
              <a:buNone/>
            </a:pPr>
            <a:r>
              <a:rPr lang="en-GB" sz="3600" dirty="0">
                <a:latin typeface="Calibri" panose="020F0502020204030204" pitchFamily="34" charset="0"/>
              </a:rPr>
              <a:t>The slides will be shared….</a:t>
            </a:r>
          </a:p>
          <a:p>
            <a:pPr marL="0" indent="0" algn="ctr">
              <a:buNone/>
            </a:pPr>
            <a:endParaRPr lang="en-GB" sz="3600" dirty="0">
              <a:latin typeface="Calibri" panose="020F0502020204030204" pitchFamily="34" charset="0"/>
            </a:endParaRPr>
          </a:p>
          <a:p>
            <a:pPr marL="0" indent="0" algn="ctr">
              <a:buNone/>
            </a:pPr>
            <a:r>
              <a:rPr lang="en-GB" sz="3600" dirty="0">
                <a:latin typeface="Calibri" panose="020F0502020204030204" pitchFamily="34" charset="0"/>
              </a:rPr>
              <a:t>Thank you for attending</a:t>
            </a:r>
          </a:p>
        </p:txBody>
      </p:sp>
    </p:spTree>
    <p:extLst>
      <p:ext uri="{BB962C8B-B14F-4D97-AF65-F5344CB8AC3E}">
        <p14:creationId xmlns:p14="http://schemas.microsoft.com/office/powerpoint/2010/main" val="2853849826"/>
      </p:ext>
    </p:extLst>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498604-D986-38AC-E78F-2B6BE88269C4}"/>
              </a:ext>
            </a:extLst>
          </p:cNvPr>
          <p:cNvSpPr/>
          <p:nvPr/>
        </p:nvSpPr>
        <p:spPr>
          <a:xfrm>
            <a:off x="838200" y="365125"/>
            <a:ext cx="10515600" cy="902493"/>
          </a:xfrm>
          <a:prstGeom prst="roundRect">
            <a:avLst/>
          </a:prstGeom>
          <a:solidFill>
            <a:srgbClr val="E381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E9CF33-0550-22F2-11E0-6666F08129AC}"/>
              </a:ext>
            </a:extLst>
          </p:cNvPr>
          <p:cNvSpPr>
            <a:spLocks noGrp="1"/>
          </p:cNvSpPr>
          <p:nvPr>
            <p:ph type="title"/>
          </p:nvPr>
        </p:nvSpPr>
        <p:spPr>
          <a:xfrm>
            <a:off x="333375" y="365126"/>
            <a:ext cx="11439525" cy="806450"/>
          </a:xfrm>
          <a:ln>
            <a:noFill/>
          </a:ln>
        </p:spPr>
        <p:txBody>
          <a:bodyPr>
            <a:normAutofit/>
          </a:bodyPr>
          <a:lstStyle/>
          <a:p>
            <a:pPr algn="ctr"/>
            <a:r>
              <a:rPr lang="en-GB" dirty="0">
                <a:solidFill>
                  <a:schemeClr val="bg1"/>
                </a:solidFill>
                <a:effectLst>
                  <a:outerShdw blurRad="38100" dist="38100" dir="2700000" algn="tl">
                    <a:srgbClr val="000000">
                      <a:alpha val="43137"/>
                    </a:srgbClr>
                  </a:outerShdw>
                </a:effectLst>
                <a:latin typeface="+mn-lt"/>
              </a:rPr>
              <a:t>Year 1 of the government fund</a:t>
            </a:r>
          </a:p>
        </p:txBody>
      </p:sp>
      <p:grpSp>
        <p:nvGrpSpPr>
          <p:cNvPr id="12" name="Group 11">
            <a:extLst>
              <a:ext uri="{FF2B5EF4-FFF2-40B4-BE49-F238E27FC236}">
                <a16:creationId xmlns:a16="http://schemas.microsoft.com/office/drawing/2014/main" id="{56123A2B-AC10-FFDB-2448-81C34FF8F0E9}"/>
              </a:ext>
            </a:extLst>
          </p:cNvPr>
          <p:cNvGrpSpPr/>
          <p:nvPr/>
        </p:nvGrpSpPr>
        <p:grpSpPr>
          <a:xfrm>
            <a:off x="827074" y="1811174"/>
            <a:ext cx="10383851" cy="4418176"/>
            <a:chOff x="1923917" y="1764258"/>
            <a:chExt cx="8364103" cy="4940364"/>
          </a:xfrm>
        </p:grpSpPr>
        <p:sp>
          <p:nvSpPr>
            <p:cNvPr id="13" name="Freeform: Shape 12">
              <a:extLst>
                <a:ext uri="{FF2B5EF4-FFF2-40B4-BE49-F238E27FC236}">
                  <a16:creationId xmlns:a16="http://schemas.microsoft.com/office/drawing/2014/main" id="{38285424-4EA3-0639-BF89-E204DDDA2932}"/>
                </a:ext>
              </a:extLst>
            </p:cNvPr>
            <p:cNvSpPr/>
            <p:nvPr/>
          </p:nvSpPr>
          <p:spPr>
            <a:xfrm rot="21600000">
              <a:off x="2428497" y="1764258"/>
              <a:ext cx="7859523" cy="1009161"/>
            </a:xfrm>
            <a:custGeom>
              <a:avLst/>
              <a:gdLst>
                <a:gd name="connsiteX0" fmla="*/ 0 w 7859523"/>
                <a:gd name="connsiteY0" fmla="*/ 0 h 1009159"/>
                <a:gd name="connsiteX1" fmla="*/ 7354944 w 7859523"/>
                <a:gd name="connsiteY1" fmla="*/ 0 h 1009159"/>
                <a:gd name="connsiteX2" fmla="*/ 7859523 w 7859523"/>
                <a:gd name="connsiteY2" fmla="*/ 504580 h 1009159"/>
                <a:gd name="connsiteX3" fmla="*/ 7354944 w 7859523"/>
                <a:gd name="connsiteY3" fmla="*/ 1009159 h 1009159"/>
                <a:gd name="connsiteX4" fmla="*/ 0 w 7859523"/>
                <a:gd name="connsiteY4" fmla="*/ 1009159 h 1009159"/>
                <a:gd name="connsiteX5" fmla="*/ 0 w 7859523"/>
                <a:gd name="connsiteY5" fmla="*/ 0 h 10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9523" h="1009159">
                  <a:moveTo>
                    <a:pt x="7859523" y="1009158"/>
                  </a:moveTo>
                  <a:lnTo>
                    <a:pt x="504579" y="1009158"/>
                  </a:lnTo>
                  <a:lnTo>
                    <a:pt x="0" y="504579"/>
                  </a:lnTo>
                  <a:lnTo>
                    <a:pt x="504579" y="1"/>
                  </a:lnTo>
                  <a:lnTo>
                    <a:pt x="7859523" y="1"/>
                  </a:lnTo>
                  <a:lnTo>
                    <a:pt x="7859523" y="1009158"/>
                  </a:lnTo>
                  <a:close/>
                </a:path>
              </a:pathLst>
            </a:custGeom>
            <a:ln w="28575">
              <a:solidFill>
                <a:srgbClr val="E38198"/>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97301" tIns="57151" rIns="106680" bIns="57151"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Steering group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established Jan 2023</a:t>
              </a:r>
              <a:endPar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F6D1788-1845-C212-AAAA-F4A3EE023662}"/>
                </a:ext>
              </a:extLst>
            </p:cNvPr>
            <p:cNvSpPr/>
            <p:nvPr/>
          </p:nvSpPr>
          <p:spPr>
            <a:xfrm>
              <a:off x="1923918" y="1764259"/>
              <a:ext cx="832670" cy="1009159"/>
            </a:xfrm>
            <a:prstGeom prst="ellipse">
              <a:avLst/>
            </a:prstGeom>
            <a:blipFill>
              <a:blip r:embed="rId3">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8F50D6-1CFB-8CEB-CD7C-48D80E9F1C3A}"/>
                </a:ext>
              </a:extLst>
            </p:cNvPr>
            <p:cNvSpPr/>
            <p:nvPr/>
          </p:nvSpPr>
          <p:spPr>
            <a:xfrm rot="21600000">
              <a:off x="2428497" y="3074659"/>
              <a:ext cx="7859523" cy="1009161"/>
            </a:xfrm>
            <a:custGeom>
              <a:avLst/>
              <a:gdLst>
                <a:gd name="connsiteX0" fmla="*/ 0 w 7859523"/>
                <a:gd name="connsiteY0" fmla="*/ 0 h 1009159"/>
                <a:gd name="connsiteX1" fmla="*/ 7354944 w 7859523"/>
                <a:gd name="connsiteY1" fmla="*/ 0 h 1009159"/>
                <a:gd name="connsiteX2" fmla="*/ 7859523 w 7859523"/>
                <a:gd name="connsiteY2" fmla="*/ 504580 h 1009159"/>
                <a:gd name="connsiteX3" fmla="*/ 7354944 w 7859523"/>
                <a:gd name="connsiteY3" fmla="*/ 1009159 h 1009159"/>
                <a:gd name="connsiteX4" fmla="*/ 0 w 7859523"/>
                <a:gd name="connsiteY4" fmla="*/ 1009159 h 1009159"/>
                <a:gd name="connsiteX5" fmla="*/ 0 w 7859523"/>
                <a:gd name="connsiteY5" fmla="*/ 0 h 10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9523" h="1009159">
                  <a:moveTo>
                    <a:pt x="7859523" y="1009158"/>
                  </a:moveTo>
                  <a:lnTo>
                    <a:pt x="504579" y="1009158"/>
                  </a:lnTo>
                  <a:lnTo>
                    <a:pt x="0" y="504579"/>
                  </a:lnTo>
                  <a:lnTo>
                    <a:pt x="504579" y="1"/>
                  </a:lnTo>
                  <a:lnTo>
                    <a:pt x="7859523" y="1"/>
                  </a:lnTo>
                  <a:lnTo>
                    <a:pt x="7859523" y="1009158"/>
                  </a:lnTo>
                  <a:close/>
                </a:path>
              </a:pathLst>
            </a:custGeom>
            <a:ln w="19050">
              <a:solidFill>
                <a:srgbClr val="E38198"/>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97301" tIns="57151" rIns="106680" bIns="57151"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Connectivity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to care providers via the Yorkshire and Humber Care Association Alliance</a:t>
              </a:r>
              <a:endPar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CDC4EB5-8A7B-2EDF-4965-CD02830CF44D}"/>
                </a:ext>
              </a:extLst>
            </p:cNvPr>
            <p:cNvSpPr/>
            <p:nvPr/>
          </p:nvSpPr>
          <p:spPr>
            <a:xfrm>
              <a:off x="1923917" y="3074660"/>
              <a:ext cx="832670" cy="1009159"/>
            </a:xfrm>
            <a:prstGeom prst="ellipse">
              <a:avLst/>
            </a:prstGeom>
            <a:blipFill>
              <a:blip r:embed="rId4">
                <a:extLst>
                  <a:ext uri="{28A0092B-C50C-407E-A947-70E740481C1C}">
                    <a14:useLocalDpi xmlns:a14="http://schemas.microsoft.com/office/drawing/2010/main" val="0"/>
                  </a:ext>
                </a:extLst>
              </a:blip>
              <a:srcRect/>
              <a:stretch>
                <a:fillRect l="-34000" r="-34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99005B7-7F04-A658-0D11-8A6BDC5977B6}"/>
                </a:ext>
              </a:extLst>
            </p:cNvPr>
            <p:cNvSpPr/>
            <p:nvPr/>
          </p:nvSpPr>
          <p:spPr>
            <a:xfrm rot="21600000">
              <a:off x="2428497" y="4385061"/>
              <a:ext cx="7859523" cy="1009161"/>
            </a:xfrm>
            <a:custGeom>
              <a:avLst/>
              <a:gdLst>
                <a:gd name="connsiteX0" fmla="*/ 0 w 7859523"/>
                <a:gd name="connsiteY0" fmla="*/ 0 h 1009159"/>
                <a:gd name="connsiteX1" fmla="*/ 7354944 w 7859523"/>
                <a:gd name="connsiteY1" fmla="*/ 0 h 1009159"/>
                <a:gd name="connsiteX2" fmla="*/ 7859523 w 7859523"/>
                <a:gd name="connsiteY2" fmla="*/ 504580 h 1009159"/>
                <a:gd name="connsiteX3" fmla="*/ 7354944 w 7859523"/>
                <a:gd name="connsiteY3" fmla="*/ 1009159 h 1009159"/>
                <a:gd name="connsiteX4" fmla="*/ 0 w 7859523"/>
                <a:gd name="connsiteY4" fmla="*/ 1009159 h 1009159"/>
                <a:gd name="connsiteX5" fmla="*/ 0 w 7859523"/>
                <a:gd name="connsiteY5" fmla="*/ 0 h 10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9523" h="1009159">
                  <a:moveTo>
                    <a:pt x="7859523" y="1009158"/>
                  </a:moveTo>
                  <a:lnTo>
                    <a:pt x="504579" y="1009158"/>
                  </a:lnTo>
                  <a:lnTo>
                    <a:pt x="0" y="504579"/>
                  </a:lnTo>
                  <a:lnTo>
                    <a:pt x="504579" y="1"/>
                  </a:lnTo>
                  <a:lnTo>
                    <a:pt x="7859523" y="1"/>
                  </a:lnTo>
                  <a:lnTo>
                    <a:pt x="7859523" y="1009158"/>
                  </a:lnTo>
                  <a:close/>
                </a:path>
              </a:pathLst>
            </a:custGeom>
            <a:ln w="28575">
              <a:solidFill>
                <a:srgbClr val="E38198"/>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97301" tIns="57151" rIns="106680" bIns="57151"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Focus on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building capacity, offering 382 bursaries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104 carefully selected care providers to support employment of care workers, senior care workers and ASC nurses (£1,076,000)</a:t>
              </a:r>
              <a:endPar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DCC7B0E5-8045-8694-422C-20A00790FDF2}"/>
                </a:ext>
              </a:extLst>
            </p:cNvPr>
            <p:cNvSpPr/>
            <p:nvPr/>
          </p:nvSpPr>
          <p:spPr>
            <a:xfrm>
              <a:off x="1923917" y="4385062"/>
              <a:ext cx="832670" cy="1009159"/>
            </a:xfrm>
            <a:prstGeom prst="ellipse">
              <a:avLst/>
            </a:prstGeom>
            <a:blipFill>
              <a:blip r:embed="rId5">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4E23981-AA43-A8B9-9CF0-5F1E2EFFA419}"/>
                </a:ext>
              </a:extLst>
            </p:cNvPr>
            <p:cNvSpPr/>
            <p:nvPr/>
          </p:nvSpPr>
          <p:spPr>
            <a:xfrm rot="21600000">
              <a:off x="2428497" y="5695462"/>
              <a:ext cx="7859523" cy="1009160"/>
            </a:xfrm>
            <a:custGeom>
              <a:avLst/>
              <a:gdLst>
                <a:gd name="connsiteX0" fmla="*/ 0 w 7859523"/>
                <a:gd name="connsiteY0" fmla="*/ 0 h 1009159"/>
                <a:gd name="connsiteX1" fmla="*/ 7354944 w 7859523"/>
                <a:gd name="connsiteY1" fmla="*/ 0 h 1009159"/>
                <a:gd name="connsiteX2" fmla="*/ 7859523 w 7859523"/>
                <a:gd name="connsiteY2" fmla="*/ 504580 h 1009159"/>
                <a:gd name="connsiteX3" fmla="*/ 7354944 w 7859523"/>
                <a:gd name="connsiteY3" fmla="*/ 1009159 h 1009159"/>
                <a:gd name="connsiteX4" fmla="*/ 0 w 7859523"/>
                <a:gd name="connsiteY4" fmla="*/ 1009159 h 1009159"/>
                <a:gd name="connsiteX5" fmla="*/ 0 w 7859523"/>
                <a:gd name="connsiteY5" fmla="*/ 0 h 10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9523" h="1009159">
                  <a:moveTo>
                    <a:pt x="7859523" y="1009158"/>
                  </a:moveTo>
                  <a:lnTo>
                    <a:pt x="504579" y="1009158"/>
                  </a:lnTo>
                  <a:lnTo>
                    <a:pt x="0" y="504579"/>
                  </a:lnTo>
                  <a:lnTo>
                    <a:pt x="504579" y="1"/>
                  </a:lnTo>
                  <a:lnTo>
                    <a:pt x="7859523" y="1"/>
                  </a:lnTo>
                  <a:lnTo>
                    <a:pt x="7859523" y="1009158"/>
                  </a:lnTo>
                  <a:close/>
                </a:path>
              </a:pathLst>
            </a:custGeom>
            <a:ln w="28575">
              <a:solidFill>
                <a:srgbClr val="E38198"/>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97301" tIns="57151" rIns="10668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Intended impact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More care workers, extra care hours, and reduced use of agency</a:t>
              </a:r>
            </a:p>
          </p:txBody>
        </p:sp>
        <p:sp>
          <p:nvSpPr>
            <p:cNvPr id="20" name="Oval 19">
              <a:extLst>
                <a:ext uri="{FF2B5EF4-FFF2-40B4-BE49-F238E27FC236}">
                  <a16:creationId xmlns:a16="http://schemas.microsoft.com/office/drawing/2014/main" id="{D323A35C-490B-598F-D28F-DF203C93BF02}"/>
                </a:ext>
              </a:extLst>
            </p:cNvPr>
            <p:cNvSpPr/>
            <p:nvPr/>
          </p:nvSpPr>
          <p:spPr>
            <a:xfrm>
              <a:off x="1923917" y="5695463"/>
              <a:ext cx="832670" cy="1009159"/>
            </a:xfrm>
            <a:prstGeom prst="ellipse">
              <a:avLst/>
            </a:prstGeom>
            <a:blipFill>
              <a:blip r:embed="rId6">
                <a:extLst>
                  <a:ext uri="{28A0092B-C50C-407E-A947-70E740481C1C}">
                    <a14:useLocalDpi xmlns:a14="http://schemas.microsoft.com/office/drawing/2010/main" val="0"/>
                  </a:ext>
                </a:extLst>
              </a:blip>
              <a:srcRect/>
              <a:stretch>
                <a:fillRect l="-20000" r="-20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3990428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211C9-FF7E-6990-A1B6-916C0F57A18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648E934-3854-779C-642D-C99D1466AD97}"/>
              </a:ext>
            </a:extLst>
          </p:cNvPr>
          <p:cNvSpPr/>
          <p:nvPr/>
        </p:nvSpPr>
        <p:spPr>
          <a:xfrm>
            <a:off x="838200" y="365125"/>
            <a:ext cx="10515600" cy="902493"/>
          </a:xfrm>
          <a:prstGeom prst="roundRect">
            <a:avLst/>
          </a:prstGeom>
          <a:solidFill>
            <a:srgbClr val="9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0556A5-594F-46B8-03E3-08306345C150}"/>
              </a:ext>
            </a:extLst>
          </p:cNvPr>
          <p:cNvSpPr>
            <a:spLocks noGrp="1"/>
          </p:cNvSpPr>
          <p:nvPr>
            <p:ph type="title"/>
          </p:nvPr>
        </p:nvSpPr>
        <p:spPr>
          <a:xfrm>
            <a:off x="333375" y="365126"/>
            <a:ext cx="11439525" cy="806450"/>
          </a:xfrm>
          <a:ln>
            <a:noFill/>
          </a:ln>
        </p:spPr>
        <p:txBody>
          <a:bodyPr>
            <a:normAutofit/>
          </a:bodyPr>
          <a:lstStyle/>
          <a:p>
            <a:pPr algn="ctr"/>
            <a:r>
              <a:rPr lang="en-GB" dirty="0">
                <a:solidFill>
                  <a:schemeClr val="bg1"/>
                </a:solidFill>
                <a:effectLst>
                  <a:outerShdw blurRad="38100" dist="38100" dir="2700000" algn="tl">
                    <a:srgbClr val="000000">
                      <a:alpha val="43137"/>
                    </a:srgbClr>
                  </a:outerShdw>
                </a:effectLst>
                <a:latin typeface="+mn-lt"/>
              </a:rPr>
              <a:t>Year 2 pivot</a:t>
            </a:r>
          </a:p>
        </p:txBody>
      </p:sp>
      <p:grpSp>
        <p:nvGrpSpPr>
          <p:cNvPr id="12" name="Group 11">
            <a:extLst>
              <a:ext uri="{FF2B5EF4-FFF2-40B4-BE49-F238E27FC236}">
                <a16:creationId xmlns:a16="http://schemas.microsoft.com/office/drawing/2014/main" id="{FA85AF3C-2222-BBF8-A45B-682F112DFC7E}"/>
              </a:ext>
            </a:extLst>
          </p:cNvPr>
          <p:cNvGrpSpPr/>
          <p:nvPr/>
        </p:nvGrpSpPr>
        <p:grpSpPr>
          <a:xfrm>
            <a:off x="789773" y="1478071"/>
            <a:ext cx="10526727" cy="5014801"/>
            <a:chOff x="1923917" y="1764259"/>
            <a:chExt cx="8479188" cy="5366963"/>
          </a:xfrm>
        </p:grpSpPr>
        <p:sp>
          <p:nvSpPr>
            <p:cNvPr id="13" name="Freeform: Shape 12">
              <a:extLst>
                <a:ext uri="{FF2B5EF4-FFF2-40B4-BE49-F238E27FC236}">
                  <a16:creationId xmlns:a16="http://schemas.microsoft.com/office/drawing/2014/main" id="{8B1B7A22-BE2E-46BC-D8FC-15434AA6AF98}"/>
                </a:ext>
              </a:extLst>
            </p:cNvPr>
            <p:cNvSpPr/>
            <p:nvPr/>
          </p:nvSpPr>
          <p:spPr>
            <a:xfrm>
              <a:off x="2543582" y="1776840"/>
              <a:ext cx="7859523" cy="1009161"/>
            </a:xfrm>
            <a:custGeom>
              <a:avLst/>
              <a:gdLst>
                <a:gd name="connsiteX0" fmla="*/ 0 w 7859523"/>
                <a:gd name="connsiteY0" fmla="*/ 0 h 1009159"/>
                <a:gd name="connsiteX1" fmla="*/ 7354944 w 7859523"/>
                <a:gd name="connsiteY1" fmla="*/ 0 h 1009159"/>
                <a:gd name="connsiteX2" fmla="*/ 7859523 w 7859523"/>
                <a:gd name="connsiteY2" fmla="*/ 504580 h 1009159"/>
                <a:gd name="connsiteX3" fmla="*/ 7354944 w 7859523"/>
                <a:gd name="connsiteY3" fmla="*/ 1009159 h 1009159"/>
                <a:gd name="connsiteX4" fmla="*/ 0 w 7859523"/>
                <a:gd name="connsiteY4" fmla="*/ 1009159 h 1009159"/>
                <a:gd name="connsiteX5" fmla="*/ 0 w 7859523"/>
                <a:gd name="connsiteY5" fmla="*/ 0 h 10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9523" h="1009159">
                  <a:moveTo>
                    <a:pt x="7859523" y="1009158"/>
                  </a:moveTo>
                  <a:lnTo>
                    <a:pt x="504579" y="1009158"/>
                  </a:lnTo>
                  <a:lnTo>
                    <a:pt x="0" y="504579"/>
                  </a:lnTo>
                  <a:lnTo>
                    <a:pt x="504579" y="1"/>
                  </a:lnTo>
                  <a:lnTo>
                    <a:pt x="7859523" y="1"/>
                  </a:lnTo>
                  <a:lnTo>
                    <a:pt x="7859523" y="1009158"/>
                  </a:lnTo>
                  <a:close/>
                </a:path>
              </a:pathLst>
            </a:custGeom>
            <a:ln w="28575">
              <a:solidFill>
                <a:srgbClr val="E38198"/>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97301" tIns="57151" rIns="106680" bIns="57151"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Focus: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facilitating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in-country matching of overseas recruits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displaced by unethical practices or by sponsorship revocation where they are left without employment</a:t>
              </a:r>
            </a:p>
          </p:txBody>
        </p:sp>
        <p:sp>
          <p:nvSpPr>
            <p:cNvPr id="14" name="Oval 13">
              <a:extLst>
                <a:ext uri="{FF2B5EF4-FFF2-40B4-BE49-F238E27FC236}">
                  <a16:creationId xmlns:a16="http://schemas.microsoft.com/office/drawing/2014/main" id="{6651F3D1-CE09-7E9C-D13C-FB6BD54437FA}"/>
                </a:ext>
              </a:extLst>
            </p:cNvPr>
            <p:cNvSpPr/>
            <p:nvPr/>
          </p:nvSpPr>
          <p:spPr>
            <a:xfrm>
              <a:off x="1923918" y="1764259"/>
              <a:ext cx="832670" cy="1009159"/>
            </a:xfrm>
            <a:prstGeom prst="ellipse">
              <a:avLst/>
            </a:prstGeom>
            <a:blipFill>
              <a:blip r:embed="rId3">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C9EE2380-6E39-872D-CC34-A13B205BB18F}"/>
                </a:ext>
              </a:extLst>
            </p:cNvPr>
            <p:cNvSpPr/>
            <p:nvPr/>
          </p:nvSpPr>
          <p:spPr>
            <a:xfrm>
              <a:off x="2543582" y="3093251"/>
              <a:ext cx="7859523" cy="622324"/>
            </a:xfrm>
            <a:custGeom>
              <a:avLst/>
              <a:gdLst>
                <a:gd name="connsiteX0" fmla="*/ 0 w 7859523"/>
                <a:gd name="connsiteY0" fmla="*/ 0 h 1009159"/>
                <a:gd name="connsiteX1" fmla="*/ 7354944 w 7859523"/>
                <a:gd name="connsiteY1" fmla="*/ 0 h 1009159"/>
                <a:gd name="connsiteX2" fmla="*/ 7859523 w 7859523"/>
                <a:gd name="connsiteY2" fmla="*/ 504580 h 1009159"/>
                <a:gd name="connsiteX3" fmla="*/ 7354944 w 7859523"/>
                <a:gd name="connsiteY3" fmla="*/ 1009159 h 1009159"/>
                <a:gd name="connsiteX4" fmla="*/ 0 w 7859523"/>
                <a:gd name="connsiteY4" fmla="*/ 1009159 h 1009159"/>
                <a:gd name="connsiteX5" fmla="*/ 0 w 7859523"/>
                <a:gd name="connsiteY5" fmla="*/ 0 h 10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9523" h="1009159">
                  <a:moveTo>
                    <a:pt x="7859523" y="1009158"/>
                  </a:moveTo>
                  <a:lnTo>
                    <a:pt x="504579" y="1009158"/>
                  </a:lnTo>
                  <a:lnTo>
                    <a:pt x="0" y="504579"/>
                  </a:lnTo>
                  <a:lnTo>
                    <a:pt x="504579" y="1"/>
                  </a:lnTo>
                  <a:lnTo>
                    <a:pt x="7859523" y="1"/>
                  </a:lnTo>
                  <a:lnTo>
                    <a:pt x="7859523" y="1009158"/>
                  </a:lnTo>
                  <a:close/>
                </a:path>
              </a:pathLst>
            </a:custGeom>
            <a:ln w="19050">
              <a:solidFill>
                <a:srgbClr val="E38198"/>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97301" tIns="57151" rIns="106680" bIns="57151"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93366"/>
                  </a:solidFill>
                  <a:effectLst/>
                  <a:uLnTx/>
                  <a:uFillTx/>
                  <a:latin typeface="Calibri" panose="020F0502020204030204"/>
                  <a:ea typeface="+mn-ea"/>
                  <a:cs typeface="+mn-cs"/>
                </a:rPr>
                <a:t>4000 +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potentially</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displaced workers in Yorkshire and Humber</a:t>
              </a:r>
            </a:p>
          </p:txBody>
        </p:sp>
        <p:sp>
          <p:nvSpPr>
            <p:cNvPr id="16" name="Oval 15">
              <a:extLst>
                <a:ext uri="{FF2B5EF4-FFF2-40B4-BE49-F238E27FC236}">
                  <a16:creationId xmlns:a16="http://schemas.microsoft.com/office/drawing/2014/main" id="{10DD7CFD-7837-EE61-34E8-BB1169975D26}"/>
                </a:ext>
              </a:extLst>
            </p:cNvPr>
            <p:cNvSpPr/>
            <p:nvPr/>
          </p:nvSpPr>
          <p:spPr>
            <a:xfrm>
              <a:off x="1923917" y="2867684"/>
              <a:ext cx="832670" cy="1009159"/>
            </a:xfrm>
            <a:prstGeom prst="ellipse">
              <a:avLst/>
            </a:prstGeom>
            <a:blipFill>
              <a:blip r:embed="rId4">
                <a:extLst>
                  <a:ext uri="{28A0092B-C50C-407E-A947-70E740481C1C}">
                    <a14:useLocalDpi xmlns:a14="http://schemas.microsoft.com/office/drawing/2010/main" val="0"/>
                  </a:ext>
                </a:extLst>
              </a:blip>
              <a:srcRect/>
              <a:stretch>
                <a:fillRect l="-34000" r="-34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75C0DCE-FCA5-353E-CEF1-42390DFA2474}"/>
                </a:ext>
              </a:extLst>
            </p:cNvPr>
            <p:cNvSpPr/>
            <p:nvPr/>
          </p:nvSpPr>
          <p:spPr>
            <a:xfrm>
              <a:off x="2543582" y="4040211"/>
              <a:ext cx="7859523" cy="1009161"/>
            </a:xfrm>
            <a:custGeom>
              <a:avLst/>
              <a:gdLst>
                <a:gd name="connsiteX0" fmla="*/ 0 w 7859523"/>
                <a:gd name="connsiteY0" fmla="*/ 0 h 1009159"/>
                <a:gd name="connsiteX1" fmla="*/ 7354944 w 7859523"/>
                <a:gd name="connsiteY1" fmla="*/ 0 h 1009159"/>
                <a:gd name="connsiteX2" fmla="*/ 7859523 w 7859523"/>
                <a:gd name="connsiteY2" fmla="*/ 504580 h 1009159"/>
                <a:gd name="connsiteX3" fmla="*/ 7354944 w 7859523"/>
                <a:gd name="connsiteY3" fmla="*/ 1009159 h 1009159"/>
                <a:gd name="connsiteX4" fmla="*/ 0 w 7859523"/>
                <a:gd name="connsiteY4" fmla="*/ 1009159 h 1009159"/>
                <a:gd name="connsiteX5" fmla="*/ 0 w 7859523"/>
                <a:gd name="connsiteY5" fmla="*/ 0 h 10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9523" h="1009159">
                  <a:moveTo>
                    <a:pt x="7859523" y="1009158"/>
                  </a:moveTo>
                  <a:lnTo>
                    <a:pt x="504579" y="1009158"/>
                  </a:lnTo>
                  <a:lnTo>
                    <a:pt x="0" y="504579"/>
                  </a:lnTo>
                  <a:lnTo>
                    <a:pt x="504579" y="1"/>
                  </a:lnTo>
                  <a:lnTo>
                    <a:pt x="7859523" y="1"/>
                  </a:lnTo>
                  <a:lnTo>
                    <a:pt x="7859523" y="1009158"/>
                  </a:lnTo>
                  <a:close/>
                </a:path>
              </a:pathLst>
            </a:custGeom>
            <a:ln w="28575">
              <a:solidFill>
                <a:srgbClr val="E38198"/>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97301" tIns="57151" rIns="106680" bIns="57151"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993366"/>
                  </a:solidFill>
                  <a:effectLst/>
                  <a:uLnTx/>
                  <a:uFillTx/>
                  <a:latin typeface="Calibri" panose="020F0502020204030204"/>
                  <a:ea typeface="+mn-ea"/>
                  <a:cs typeface="+mn-cs"/>
                </a:rPr>
                <a:t>Regional inbox and hub, spoke and rim </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infrastructure established (£694k) to support ‘matching’, including public website, and enabling support. Bursary programme launched (£644,220) to support providers and workers with financial burden</a:t>
              </a:r>
            </a:p>
          </p:txBody>
        </p:sp>
        <p:sp>
          <p:nvSpPr>
            <p:cNvPr id="18" name="Oval 17">
              <a:extLst>
                <a:ext uri="{FF2B5EF4-FFF2-40B4-BE49-F238E27FC236}">
                  <a16:creationId xmlns:a16="http://schemas.microsoft.com/office/drawing/2014/main" id="{39F68728-8CCC-C2C2-F9E0-C754596BB8BF}"/>
                </a:ext>
              </a:extLst>
            </p:cNvPr>
            <p:cNvSpPr/>
            <p:nvPr/>
          </p:nvSpPr>
          <p:spPr>
            <a:xfrm>
              <a:off x="1923917" y="3971109"/>
              <a:ext cx="832670" cy="1009159"/>
            </a:xfrm>
            <a:prstGeom prst="ellipse">
              <a:avLst/>
            </a:prstGeom>
            <a:blipFill>
              <a:blip r:embed="rId5">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9F52B06-CCE3-F08E-81A1-A7DE825E1C32}"/>
                </a:ext>
              </a:extLst>
            </p:cNvPr>
            <p:cNvSpPr/>
            <p:nvPr/>
          </p:nvSpPr>
          <p:spPr>
            <a:xfrm>
              <a:off x="2543582" y="5369203"/>
              <a:ext cx="7859523" cy="1762019"/>
            </a:xfrm>
            <a:custGeom>
              <a:avLst/>
              <a:gdLst>
                <a:gd name="connsiteX0" fmla="*/ 0 w 7859523"/>
                <a:gd name="connsiteY0" fmla="*/ 0 h 1009159"/>
                <a:gd name="connsiteX1" fmla="*/ 7354944 w 7859523"/>
                <a:gd name="connsiteY1" fmla="*/ 0 h 1009159"/>
                <a:gd name="connsiteX2" fmla="*/ 7859523 w 7859523"/>
                <a:gd name="connsiteY2" fmla="*/ 504580 h 1009159"/>
                <a:gd name="connsiteX3" fmla="*/ 7354944 w 7859523"/>
                <a:gd name="connsiteY3" fmla="*/ 1009159 h 1009159"/>
                <a:gd name="connsiteX4" fmla="*/ 0 w 7859523"/>
                <a:gd name="connsiteY4" fmla="*/ 1009159 h 1009159"/>
                <a:gd name="connsiteX5" fmla="*/ 0 w 7859523"/>
                <a:gd name="connsiteY5" fmla="*/ 0 h 10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9523" h="1009159">
                  <a:moveTo>
                    <a:pt x="7859523" y="1009158"/>
                  </a:moveTo>
                  <a:lnTo>
                    <a:pt x="504579" y="1009158"/>
                  </a:lnTo>
                  <a:lnTo>
                    <a:pt x="0" y="504579"/>
                  </a:lnTo>
                  <a:lnTo>
                    <a:pt x="504579" y="1"/>
                  </a:lnTo>
                  <a:lnTo>
                    <a:pt x="7859523" y="1"/>
                  </a:lnTo>
                  <a:lnTo>
                    <a:pt x="7859523" y="1009158"/>
                  </a:lnTo>
                  <a:close/>
                </a:path>
              </a:pathLst>
            </a:custGeom>
            <a:ln w="28575">
              <a:solidFill>
                <a:srgbClr val="E38198"/>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697301" tIns="57151" rIns="106680" bIns="5715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93366"/>
                  </a:solidFill>
                  <a:effectLst/>
                  <a:uLnTx/>
                  <a:uFillTx/>
                  <a:latin typeface="Calibri" panose="020F0502020204030204"/>
                  <a:ea typeface="+mn-ea"/>
                  <a:cs typeface="+mn-cs"/>
                </a:rPr>
                <a:t>Impact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As of May 2025, </a:t>
              </a:r>
              <a:r>
                <a:rPr kumimoji="0" lang="en-GB"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4,959</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workers across YH have been contacted by UKVI affected by revocations to date, and </a:t>
              </a:r>
              <a:r>
                <a:rPr kumimoji="0" lang="en-GB"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2,152</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(43.4%) have sought support, of which </a:t>
              </a:r>
              <a:r>
                <a:rPr kumimoji="0" lang="en-GB"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1,449</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(67.3%) were in-region and eligible. Of these, </a:t>
              </a:r>
              <a:r>
                <a:rPr kumimoji="0" lang="en-GB"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161</a:t>
              </a:r>
              <a:r>
                <a:rPr kumimoji="0" lang="en-GB" sz="18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people (11.1%) have been employed by ethical care providers in YH, and </a:t>
              </a:r>
              <a:r>
                <a:rPr kumimoji="0" lang="en-GB"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126</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(8.7%) have discontinued support. Currently supporting </a:t>
              </a:r>
              <a:r>
                <a:rPr kumimoji="0" lang="en-GB"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900 </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workers</a:t>
              </a:r>
              <a:r>
                <a:rPr kumimoji="0" lang="en-GB"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(changes daily) who are screened and keen for a new sponsor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226CA0E5-C6AE-47A7-BB2C-C6B388B2AD9D}"/>
                </a:ext>
              </a:extLst>
            </p:cNvPr>
            <p:cNvSpPr/>
            <p:nvPr/>
          </p:nvSpPr>
          <p:spPr>
            <a:xfrm>
              <a:off x="1923917" y="5695463"/>
              <a:ext cx="832670" cy="1009159"/>
            </a:xfrm>
            <a:prstGeom prst="ellipse">
              <a:avLst/>
            </a:prstGeom>
            <a:blipFill>
              <a:blip r:embed="rId6">
                <a:extLst>
                  <a:ext uri="{28A0092B-C50C-407E-A947-70E740481C1C}">
                    <a14:useLocalDpi xmlns:a14="http://schemas.microsoft.com/office/drawing/2010/main" val="0"/>
                  </a:ext>
                </a:extLst>
              </a:blip>
              <a:srcRect/>
              <a:stretch>
                <a:fillRect l="-20000" r="-20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5546062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C2757B4D-8D1F-5E9D-3AA1-842E72ABF5C3}"/>
              </a:ext>
            </a:extLst>
          </p:cNvPr>
          <p:cNvSpPr/>
          <p:nvPr/>
        </p:nvSpPr>
        <p:spPr>
          <a:xfrm>
            <a:off x="838200" y="462117"/>
            <a:ext cx="10390239" cy="1002890"/>
          </a:xfrm>
          <a:prstGeom prst="roundRect">
            <a:avLst/>
          </a:prstGeom>
          <a:solidFill>
            <a:srgbClr val="E381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9ADBF8-62A7-8704-19FC-51DCCFE2737C}"/>
              </a:ext>
            </a:extLst>
          </p:cNvPr>
          <p:cNvSpPr>
            <a:spLocks noGrp="1"/>
          </p:cNvSpPr>
          <p:nvPr>
            <p:ph type="title"/>
          </p:nvPr>
        </p:nvSpPr>
        <p:spPr>
          <a:xfrm>
            <a:off x="838200" y="365126"/>
            <a:ext cx="10390239" cy="1170040"/>
          </a:xfrm>
        </p:spPr>
        <p:txBody>
          <a:bodyPr/>
          <a:lstStyle/>
          <a:p>
            <a:pPr algn="ctr"/>
            <a:r>
              <a:rPr lang="en-GB" dirty="0">
                <a:solidFill>
                  <a:schemeClr val="bg1"/>
                </a:solidFill>
                <a:effectLst>
                  <a:outerShdw blurRad="38100" dist="38100" dir="2700000" algn="tl">
                    <a:srgbClr val="000000">
                      <a:alpha val="43137"/>
                    </a:srgbClr>
                  </a:outerShdw>
                </a:effectLst>
              </a:rPr>
              <a:t>Year 3 funds now agreed by DHSC</a:t>
            </a:r>
          </a:p>
        </p:txBody>
      </p:sp>
      <p:sp>
        <p:nvSpPr>
          <p:cNvPr id="3" name="Content Placeholder 2">
            <a:extLst>
              <a:ext uri="{FF2B5EF4-FFF2-40B4-BE49-F238E27FC236}">
                <a16:creationId xmlns:a16="http://schemas.microsoft.com/office/drawing/2014/main" id="{28B3CFF7-A134-D38D-A0AC-BF9728336832}"/>
              </a:ext>
            </a:extLst>
          </p:cNvPr>
          <p:cNvSpPr>
            <a:spLocks noGrp="1"/>
          </p:cNvSpPr>
          <p:nvPr>
            <p:ph idx="1"/>
          </p:nvPr>
        </p:nvSpPr>
        <p:spPr>
          <a:xfrm>
            <a:off x="838200" y="1825625"/>
            <a:ext cx="10515599" cy="4888326"/>
          </a:xfrm>
        </p:spPr>
        <p:txBody>
          <a:bodyPr>
            <a:normAutofit fontScale="92500" lnSpcReduction="10000"/>
          </a:bodyPr>
          <a:lstStyle/>
          <a:p>
            <a:r>
              <a:rPr lang="en-GB" sz="2400" dirty="0">
                <a:effectLst/>
                <a:latin typeface="Calibri" panose="020F0502020204030204" pitchFamily="34" charset="0"/>
                <a:ea typeface="Calibri" panose="020F0502020204030204" pitchFamily="34" charset="0"/>
              </a:rPr>
              <a:t>DHSC has confirmed the Fund continues for 3</a:t>
            </a:r>
            <a:r>
              <a:rPr lang="en-GB" sz="2400" baseline="30000" dirty="0">
                <a:effectLst/>
                <a:latin typeface="Calibri" panose="020F0502020204030204" pitchFamily="34" charset="0"/>
                <a:ea typeface="Calibri" panose="020F0502020204030204" pitchFamily="34" charset="0"/>
              </a:rPr>
              <a:t>rd</a:t>
            </a:r>
            <a:r>
              <a:rPr lang="en-GB" sz="2400" dirty="0">
                <a:effectLst/>
                <a:latin typeface="Calibri" panose="020F0502020204030204" pitchFamily="34" charset="0"/>
                <a:ea typeface="Calibri" panose="020F0502020204030204" pitchFamily="34" charset="0"/>
              </a:rPr>
              <a:t> year, with an allocation c£1.2m to the region (80% of Year 2 allocation) – so will fund September 2025 to June 2026</a:t>
            </a:r>
          </a:p>
          <a:p>
            <a:r>
              <a:rPr lang="en-GB" sz="2400" dirty="0"/>
              <a:t>The focus for Year 3 continues to be finding </a:t>
            </a:r>
            <a:r>
              <a:rPr lang="en-GB" sz="2400" dirty="0">
                <a:effectLst/>
                <a:latin typeface="Calibri" panose="020F0502020204030204" pitchFamily="34" charset="0"/>
                <a:ea typeface="Times New Roman" panose="02020603050405020304" pitchFamily="18" charset="0"/>
              </a:rPr>
              <a:t>alternative sponsorship for displaced workers and improving the capacity of ethical and compliant sponsored employment in the care sector, with bursaries to support workers and care providers</a:t>
            </a:r>
          </a:p>
          <a:p>
            <a:r>
              <a:rPr lang="en-GB" sz="2400" dirty="0">
                <a:latin typeface="Calibri" panose="020F0502020204030204" pitchFamily="34" charset="0"/>
              </a:rPr>
              <a:t>There are new pressures for year 3:</a:t>
            </a:r>
          </a:p>
          <a:p>
            <a:pPr lvl="1"/>
            <a:r>
              <a:rPr lang="en-GB" sz="1800" b="1" dirty="0">
                <a:latin typeface="Calibri" panose="020F0502020204030204" pitchFamily="34" charset="0"/>
              </a:rPr>
              <a:t>New immigration rules prioritising recruitment of in-country displaced workers</a:t>
            </a:r>
          </a:p>
          <a:p>
            <a:pPr lvl="1"/>
            <a:r>
              <a:rPr lang="en-GB" sz="1800" b="1" dirty="0">
                <a:latin typeface="Calibri" panose="020F0502020204030204" pitchFamily="34" charset="0"/>
              </a:rPr>
              <a:t>Financial pressures both in increased salaries for overseas workers, and in the available resources in sector, which may result in a reduction of care providers and increase in displaced workers</a:t>
            </a:r>
          </a:p>
          <a:p>
            <a:pPr lvl="1"/>
            <a:r>
              <a:rPr lang="en-GB" sz="1800" b="1" dirty="0">
                <a:latin typeface="Calibri" panose="020F0502020204030204" pitchFamily="34" charset="0"/>
              </a:rPr>
              <a:t>Existing sponsorship expiring, meaning reapplication at higher rates, and workers being unable to use the ‘20 hours’</a:t>
            </a:r>
          </a:p>
          <a:p>
            <a:pPr lvl="1"/>
            <a:r>
              <a:rPr lang="en-GB" sz="1800" b="1" dirty="0">
                <a:latin typeface="Calibri" panose="020F0502020204030204" pitchFamily="34" charset="0"/>
              </a:rPr>
              <a:t>Worker visas expiring – no ‘right to remain’ in UK – 14 day notice to leave UK curtailment letter</a:t>
            </a:r>
          </a:p>
          <a:p>
            <a:pPr lvl="1"/>
            <a:r>
              <a:rPr lang="en-GB" sz="1800" b="1" dirty="0">
                <a:latin typeface="Calibri" panose="020F0502020204030204" pitchFamily="34" charset="0"/>
              </a:rPr>
              <a:t>Increased curtailment letters being sent from 04/25 (giving displaced people 60 days notice to leave the UK)</a:t>
            </a:r>
          </a:p>
          <a:p>
            <a:pPr lvl="1"/>
            <a:r>
              <a:rPr lang="en-GB" sz="1800" b="1" dirty="0">
                <a:latin typeface="Calibri" panose="020F0502020204030204" pitchFamily="34" charset="0"/>
              </a:rPr>
              <a:t>Increased public interest </a:t>
            </a:r>
          </a:p>
          <a:p>
            <a:pPr lvl="1"/>
            <a:r>
              <a:rPr lang="en-GB" sz="1800" b="1" dirty="0">
                <a:latin typeface="Calibri" panose="020F0502020204030204" pitchFamily="34" charset="0"/>
              </a:rPr>
              <a:t>Risk of many more workers losing their sponsorship, and the sector losing access to a necessary workforce</a:t>
            </a:r>
          </a:p>
          <a:p>
            <a:r>
              <a:rPr lang="en-GB" sz="2200" dirty="0">
                <a:latin typeface="Calibri" panose="020F0502020204030204" pitchFamily="34" charset="0"/>
              </a:rPr>
              <a:t>These pressures add further complexity to a key issue within our sector</a:t>
            </a:r>
          </a:p>
        </p:txBody>
      </p:sp>
    </p:spTree>
    <p:extLst>
      <p:ext uri="{BB962C8B-B14F-4D97-AF65-F5344CB8AC3E}">
        <p14:creationId xmlns:p14="http://schemas.microsoft.com/office/powerpoint/2010/main" val="86471981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8EE98-13EC-C234-29F8-E41EBFCEA20B}"/>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FE729DB1-3B57-C7C3-E677-7432306A03E3}"/>
              </a:ext>
            </a:extLst>
          </p:cNvPr>
          <p:cNvSpPr/>
          <p:nvPr/>
        </p:nvSpPr>
        <p:spPr>
          <a:xfrm>
            <a:off x="838200" y="462117"/>
            <a:ext cx="10390239" cy="1002890"/>
          </a:xfrm>
          <a:prstGeom prst="roundRect">
            <a:avLst/>
          </a:prstGeom>
          <a:solidFill>
            <a:srgbClr val="E381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7614D6-EEB3-2155-336E-81B570BF7CB0}"/>
              </a:ext>
            </a:extLst>
          </p:cNvPr>
          <p:cNvSpPr>
            <a:spLocks noGrp="1"/>
          </p:cNvSpPr>
          <p:nvPr>
            <p:ph type="title"/>
          </p:nvPr>
        </p:nvSpPr>
        <p:spPr>
          <a:xfrm>
            <a:off x="838200" y="365126"/>
            <a:ext cx="10390239" cy="1170040"/>
          </a:xfrm>
        </p:spPr>
        <p:txBody>
          <a:bodyPr/>
          <a:lstStyle/>
          <a:p>
            <a:pPr algn="ctr"/>
            <a:r>
              <a:rPr lang="en-GB" dirty="0">
                <a:solidFill>
                  <a:schemeClr val="bg1"/>
                </a:solidFill>
                <a:effectLst>
                  <a:outerShdw blurRad="38100" dist="38100" dir="2700000" algn="tl">
                    <a:srgbClr val="000000">
                      <a:alpha val="43137"/>
                    </a:srgbClr>
                  </a:outerShdw>
                </a:effectLst>
              </a:rPr>
              <a:t>Contact details for Regional Partnership</a:t>
            </a:r>
          </a:p>
        </p:txBody>
      </p:sp>
      <p:sp>
        <p:nvSpPr>
          <p:cNvPr id="3" name="Content Placeholder 2">
            <a:extLst>
              <a:ext uri="{FF2B5EF4-FFF2-40B4-BE49-F238E27FC236}">
                <a16:creationId xmlns:a16="http://schemas.microsoft.com/office/drawing/2014/main" id="{1B1FBD79-DE98-4F6E-0315-9873A66CB905}"/>
              </a:ext>
            </a:extLst>
          </p:cNvPr>
          <p:cNvSpPr>
            <a:spLocks noGrp="1"/>
          </p:cNvSpPr>
          <p:nvPr>
            <p:ph idx="1"/>
          </p:nvPr>
        </p:nvSpPr>
        <p:spPr>
          <a:xfrm>
            <a:off x="838200" y="1825625"/>
            <a:ext cx="10515599" cy="4888326"/>
          </a:xfrm>
        </p:spPr>
        <p:txBody>
          <a:bodyPr>
            <a:normAutofit/>
          </a:bodyPr>
          <a:lstStyle/>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r>
              <a:rPr lang="en-GB" dirty="0">
                <a:latin typeface="Calibri" panose="020F0502020204030204" pitchFamily="34" charset="0"/>
              </a:rPr>
              <a:t>If you wish to contact the YH Regional Partnership, please email:</a:t>
            </a:r>
          </a:p>
          <a:p>
            <a:endParaRPr lang="en-GB" dirty="0">
              <a:latin typeface="Calibri" panose="020F0502020204030204" pitchFamily="34" charset="0"/>
            </a:endParaRPr>
          </a:p>
          <a:p>
            <a:pPr marL="0" indent="0">
              <a:buNone/>
            </a:pPr>
            <a:r>
              <a:rPr lang="en-GB" sz="3600" dirty="0">
                <a:hlinkClick r:id="rId3"/>
              </a:rPr>
              <a:t>international.recruitment@adassyh.org.uk</a:t>
            </a:r>
            <a:endParaRPr lang="en-GB" sz="3600" dirty="0">
              <a:latin typeface="Calibri" panose="020F0502020204030204" pitchFamily="34" charset="0"/>
            </a:endParaRPr>
          </a:p>
        </p:txBody>
      </p:sp>
    </p:spTree>
    <p:extLst>
      <p:ext uri="{BB962C8B-B14F-4D97-AF65-F5344CB8AC3E}">
        <p14:creationId xmlns:p14="http://schemas.microsoft.com/office/powerpoint/2010/main" val="333918095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8292" y="2404534"/>
            <a:ext cx="8055226" cy="2020692"/>
          </a:xfrm>
        </p:spPr>
        <p:txBody>
          <a:bodyPr/>
          <a:lstStyle/>
          <a:p>
            <a:r>
              <a:rPr lang="en-GB" sz="4400" dirty="0"/>
              <a:t>ASTON BROOKE SOLICITORS</a:t>
            </a:r>
            <a:r>
              <a:rPr lang="en-GB" dirty="0"/>
              <a:t> </a:t>
            </a:r>
          </a:p>
        </p:txBody>
      </p:sp>
      <p:sp>
        <p:nvSpPr>
          <p:cNvPr id="3" name="Subtitle 2"/>
          <p:cNvSpPr>
            <a:spLocks noGrp="1"/>
          </p:cNvSpPr>
          <p:nvPr>
            <p:ph type="subTitle" idx="1"/>
          </p:nvPr>
        </p:nvSpPr>
        <p:spPr>
          <a:xfrm>
            <a:off x="-90434" y="3972559"/>
            <a:ext cx="8337287" cy="1263675"/>
          </a:xfrm>
        </p:spPr>
        <p:txBody>
          <a:bodyPr>
            <a:normAutofit lnSpcReduction="10000"/>
          </a:bodyPr>
          <a:lstStyle/>
          <a:p>
            <a:endParaRPr lang="en-GB" b="1" dirty="0"/>
          </a:p>
          <a:p>
            <a:r>
              <a:rPr lang="en-GB" sz="2400" b="1" dirty="0">
                <a:solidFill>
                  <a:schemeClr val="tx1">
                    <a:lumMod val="65000"/>
                    <a:lumOff val="35000"/>
                  </a:schemeClr>
                </a:solidFill>
              </a:rPr>
              <a:t>UK Immigration Compliance Solicitors</a:t>
            </a:r>
          </a:p>
          <a:p>
            <a:r>
              <a:rPr lang="en-GB" sz="2400" b="1" dirty="0">
                <a:solidFill>
                  <a:schemeClr val="tx1">
                    <a:lumMod val="65000"/>
                    <a:lumOff val="35000"/>
                  </a:schemeClr>
                </a:solidFill>
              </a:rPr>
              <a:t> </a:t>
            </a:r>
          </a:p>
          <a:p>
            <a:endParaRPr lang="en-GB" dirty="0"/>
          </a:p>
        </p:txBody>
      </p:sp>
      <p:pic>
        <p:nvPicPr>
          <p:cNvPr id="7" name="Picture 6" descr="A black and grey logo&#10;&#10;Description automatically generated">
            <a:extLst>
              <a:ext uri="{FF2B5EF4-FFF2-40B4-BE49-F238E27FC236}">
                <a16:creationId xmlns:a16="http://schemas.microsoft.com/office/drawing/2014/main" id="{97CD0385-EB7D-1494-44EC-3AE8AA621676}"/>
              </a:ext>
            </a:extLst>
          </p:cNvPr>
          <p:cNvPicPr>
            <a:picLocks noChangeAspect="1"/>
          </p:cNvPicPr>
          <p:nvPr/>
        </p:nvPicPr>
        <p:blipFill>
          <a:blip r:embed="rId2"/>
          <a:stretch>
            <a:fillRect/>
          </a:stretch>
        </p:blipFill>
        <p:spPr>
          <a:xfrm>
            <a:off x="1350193" y="394322"/>
            <a:ext cx="3019223" cy="1607006"/>
          </a:xfrm>
          <a:prstGeom prst="rect">
            <a:avLst/>
          </a:prstGeom>
        </p:spPr>
      </p:pic>
    </p:spTree>
    <p:extLst>
      <p:ext uri="{BB962C8B-B14F-4D97-AF65-F5344CB8AC3E}">
        <p14:creationId xmlns:p14="http://schemas.microsoft.com/office/powerpoint/2010/main" val="270394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25A6-6BEE-C97D-E205-E706D9F0A20A}"/>
              </a:ext>
            </a:extLst>
          </p:cNvPr>
          <p:cNvSpPr>
            <a:spLocks noGrp="1"/>
          </p:cNvSpPr>
          <p:nvPr>
            <p:ph type="title"/>
          </p:nvPr>
        </p:nvSpPr>
        <p:spPr>
          <a:xfrm>
            <a:off x="677334" y="609599"/>
            <a:ext cx="7801648" cy="1357746"/>
          </a:xfrm>
        </p:spPr>
        <p:txBody>
          <a:bodyPr>
            <a:normAutofit fontScale="90000"/>
          </a:bodyPr>
          <a:lstStyle/>
          <a:p>
            <a:r>
              <a:rPr kumimoji="0" lang="en-GB" sz="44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j-ea"/>
                <a:cs typeface="+mj-cs"/>
              </a:rPr>
              <a:t>      </a:t>
            </a:r>
            <a:r>
              <a:rPr kumimoji="0" lang="en-GB" sz="4400" b="0" i="0" u="none" strike="noStrike" kern="1200" cap="none" spc="0" normalizeH="0" baseline="0" noProof="0" dirty="0">
                <a:ln>
                  <a:noFill/>
                </a:ln>
                <a:effectLst/>
                <a:uLnTx/>
                <a:uFillTx/>
                <a:latin typeface="Trebuchet MS" panose="020B0603020202020204"/>
                <a:ea typeface="+mj-ea"/>
                <a:cs typeface="+mj-cs"/>
              </a:rPr>
              <a:t>ASTON BROOKE SOLICITORS </a:t>
            </a:r>
            <a:endParaRPr lang="en-GB" sz="4400" dirty="0"/>
          </a:p>
        </p:txBody>
      </p:sp>
      <p:sp>
        <p:nvSpPr>
          <p:cNvPr id="3" name="Content Placeholder 2">
            <a:extLst>
              <a:ext uri="{FF2B5EF4-FFF2-40B4-BE49-F238E27FC236}">
                <a16:creationId xmlns:a16="http://schemas.microsoft.com/office/drawing/2014/main" id="{3A80B668-7B52-6967-6E9A-6DF3A9A1B749}"/>
              </a:ext>
            </a:extLst>
          </p:cNvPr>
          <p:cNvSpPr>
            <a:spLocks noGrp="1"/>
          </p:cNvSpPr>
          <p:nvPr>
            <p:ph idx="1"/>
          </p:nvPr>
        </p:nvSpPr>
        <p:spPr/>
        <p:txBody>
          <a:bodyPr>
            <a:normAutofit/>
          </a:bodyPr>
          <a:lstStyle/>
          <a:p>
            <a:pPr algn="just"/>
            <a:r>
              <a:rPr lang="en-US" sz="2000" dirty="0"/>
              <a:t>Aston Brooke Solicitors, a specialist law firm with extensive experience in Corporate Immigration &amp; Compliance Law. </a:t>
            </a:r>
          </a:p>
          <a:p>
            <a:pPr algn="just"/>
            <a:endParaRPr lang="en-US" sz="2000" dirty="0"/>
          </a:p>
          <a:p>
            <a:pPr algn="just"/>
            <a:r>
              <a:rPr lang="en-US" sz="2000" dirty="0"/>
              <a:t>The firm is well-placed to support care providers navigating the complexities of UKVI immigration laws and sponsorship compliance. </a:t>
            </a:r>
          </a:p>
          <a:p>
            <a:pPr algn="just"/>
            <a:endParaRPr lang="en-US" sz="2000" dirty="0"/>
          </a:p>
          <a:p>
            <a:pPr algn="just"/>
            <a:r>
              <a:rPr lang="en-US" sz="2000" dirty="0"/>
              <a:t>Aston Brooke offers an invaluable opportunity for clients to access expert legal guidance, ensuring their ongoing compliance and sustainability in an evolving regulatory landscape.</a:t>
            </a:r>
            <a:endParaRPr lang="en-GB" sz="2000" dirty="0"/>
          </a:p>
        </p:txBody>
      </p:sp>
      <p:pic>
        <p:nvPicPr>
          <p:cNvPr id="4" name="Picture 3">
            <a:extLst>
              <a:ext uri="{FF2B5EF4-FFF2-40B4-BE49-F238E27FC236}">
                <a16:creationId xmlns:a16="http://schemas.microsoft.com/office/drawing/2014/main" id="{4E70D895-F46F-F368-72A1-FF90FC6E332E}"/>
              </a:ext>
            </a:extLst>
          </p:cNvPr>
          <p:cNvPicPr>
            <a:picLocks noChangeAspect="1"/>
          </p:cNvPicPr>
          <p:nvPr/>
        </p:nvPicPr>
        <p:blipFill>
          <a:blip r:embed="rId2"/>
          <a:stretch>
            <a:fillRect/>
          </a:stretch>
        </p:blipFill>
        <p:spPr>
          <a:xfrm>
            <a:off x="0" y="421696"/>
            <a:ext cx="1407517" cy="749879"/>
          </a:xfrm>
          <a:prstGeom prst="rect">
            <a:avLst/>
          </a:prstGeom>
        </p:spPr>
      </p:pic>
    </p:spTree>
    <p:extLst>
      <p:ext uri="{BB962C8B-B14F-4D97-AF65-F5344CB8AC3E}">
        <p14:creationId xmlns:p14="http://schemas.microsoft.com/office/powerpoint/2010/main" val="2961504608"/>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6</TotalTime>
  <Words>2701</Words>
  <Application>Microsoft Office PowerPoint</Application>
  <PresentationFormat>Widescreen</PresentationFormat>
  <Paragraphs>280</Paragraphs>
  <Slides>38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Aptos</vt:lpstr>
      <vt:lpstr>Arial</vt:lpstr>
      <vt:lpstr>Calibri</vt:lpstr>
      <vt:lpstr>Calibri Light</vt:lpstr>
      <vt:lpstr>Century Gothic</vt:lpstr>
      <vt:lpstr>Trebuchet MS</vt:lpstr>
      <vt:lpstr>Wingdings 3</vt:lpstr>
      <vt:lpstr>Facet</vt:lpstr>
      <vt:lpstr>Office Theme</vt:lpstr>
      <vt:lpstr>Welcome</vt:lpstr>
      <vt:lpstr>PowerPoint Presentation</vt:lpstr>
      <vt:lpstr>YH Regional Partnership Steering Group</vt:lpstr>
      <vt:lpstr>Year 1 of the government fund</vt:lpstr>
      <vt:lpstr>Year 2 pivot</vt:lpstr>
      <vt:lpstr>Year 3 funds now agreed by DHSC</vt:lpstr>
      <vt:lpstr>Contact details for Regional Partnership</vt:lpstr>
      <vt:lpstr>ASTON BROOKE SOLICITORS </vt:lpstr>
      <vt:lpstr>      ASTON BROOKE SOLICITORS </vt:lpstr>
      <vt:lpstr>      ASTON BROOKE SOLICITORS </vt:lpstr>
      <vt:lpstr>            SERVICES FOR PROVIDERS</vt:lpstr>
      <vt:lpstr>BESPOKE IMMIGRATION PLATFORM  </vt:lpstr>
      <vt:lpstr>ASTON BROOKE WEBINAR</vt:lpstr>
      <vt:lpstr>BACKGROUND TO THE POLICY CHANGE</vt:lpstr>
      <vt:lpstr>THE IMMIGRATION WHITE PAPER   </vt:lpstr>
      <vt:lpstr>THE IMMIGRATION WHITE PAPER   </vt:lpstr>
      <vt:lpstr>THE IMMIGRATION WHITE PAPER   </vt:lpstr>
      <vt:lpstr>THE IMMIGRATION WHITE PAPER   </vt:lpstr>
      <vt:lpstr>THE IMMIGRATION WHITE PAPER   </vt:lpstr>
      <vt:lpstr>THE IMMIGRATION WHITE PAPER   </vt:lpstr>
      <vt:lpstr>UK RECRUITMENT RULES UPDATED  </vt:lpstr>
      <vt:lpstr>REGIONAL CARE PARTNERSHIPS</vt:lpstr>
      <vt:lpstr>TOOLKIT PROCESS</vt:lpstr>
      <vt:lpstr>EXEMPTIONS APPLY</vt:lpstr>
      <vt:lpstr>INCREASED MINIMUM SALARY  </vt:lpstr>
      <vt:lpstr>Prohibition of passing costs to the migrant workers  </vt:lpstr>
      <vt:lpstr>Prohibition of passing costs to the migrant workers</vt:lpstr>
      <vt:lpstr>Prohibition of passing costs to the migrant workers  </vt:lpstr>
      <vt:lpstr>New rules excluding deductions, loans and investments  </vt:lpstr>
      <vt:lpstr> UK VISA FEES INCREASED</vt:lpstr>
      <vt:lpstr>Undefined and Defined CoS Applications    </vt:lpstr>
      <vt:lpstr>How to Apply for Undefined CoSs  </vt:lpstr>
      <vt:lpstr>Defined CoS Applications </vt:lpstr>
      <vt:lpstr>Defined CoS Applications </vt:lpstr>
      <vt:lpstr>Immigration Compliance in the Care Sector</vt:lpstr>
      <vt:lpstr>Question &amp; Answers</vt:lpstr>
      <vt:lpstr>Mr Kashif Majeed Email: km@astonbrooke.co.uk Tel: 0203 4754321 www.astonbrooke.co.uk  </vt:lpstr>
      <vt:lpstr>Reminder - contact details for Regional Partnership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challenge to reduce the ielts score</dc:title>
  <dc:creator>Atif Mian</dc:creator>
  <cp:lastModifiedBy>Rachael Ross</cp:lastModifiedBy>
  <cp:revision>66</cp:revision>
  <dcterms:created xsi:type="dcterms:W3CDTF">2019-09-02T10:58:30Z</dcterms:created>
  <dcterms:modified xsi:type="dcterms:W3CDTF">2025-06-04T15:59:25Z</dcterms:modified>
</cp:coreProperties>
</file>